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82" r:id="rId2"/>
    <p:sldId id="283" r:id="rId3"/>
    <p:sldId id="284" r:id="rId4"/>
    <p:sldId id="285" r:id="rId5"/>
    <p:sldId id="286" r:id="rId6"/>
    <p:sldId id="287" r:id="rId7"/>
    <p:sldId id="288" r:id="rId8"/>
    <p:sldId id="317"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CDCD"/>
    <a:srgbClr val="B1AFB8"/>
    <a:srgbClr val="2C2A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213"/>
    <p:restoredTop sz="94705"/>
  </p:normalViewPr>
  <p:slideViewPr>
    <p:cSldViewPr snapToGrid="0" snapToObjects="1">
      <p:cViewPr varScale="1">
        <p:scale>
          <a:sx n="108" d="100"/>
          <a:sy n="108" d="100"/>
        </p:scale>
        <p:origin x="121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E0A2ED-2F12-D34A-A133-1BEF89919704}" type="datetimeFigureOut">
              <a:rPr lang="en-US" smtClean="0"/>
              <a:t>5/30/22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2F4A60-F72F-6441-BA38-D427842C6C5E}" type="slidenum">
              <a:rPr lang="en-US" smtClean="0"/>
              <a:t>‹#›</a:t>
            </a:fld>
            <a:endParaRPr lang="en-US"/>
          </a:p>
        </p:txBody>
      </p:sp>
    </p:spTree>
    <p:extLst>
      <p:ext uri="{BB962C8B-B14F-4D97-AF65-F5344CB8AC3E}">
        <p14:creationId xmlns:p14="http://schemas.microsoft.com/office/powerpoint/2010/main" val="499034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4.png"/><Relationship Id="rId5" Type="http://schemas.openxmlformats.org/officeDocument/2006/relationships/image" Target="../media/image2.emf"/><Relationship Id="rId4" Type="http://schemas.openxmlformats.org/officeDocument/2006/relationships/image" Target="../media/image2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25.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emf"/><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2.png"/><Relationship Id="rId5" Type="http://schemas.openxmlformats.org/officeDocument/2006/relationships/image" Target="../media/image2.emf"/><Relationship Id="rId4" Type="http://schemas.openxmlformats.org/officeDocument/2006/relationships/image" Target="../media/image3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33.png"/><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4.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0.png"/><Relationship Id="rId5" Type="http://schemas.openxmlformats.org/officeDocument/2006/relationships/image" Target="../media/image2.emf"/><Relationship Id="rId4" Type="http://schemas.openxmlformats.org/officeDocument/2006/relationships/image" Target="../media/image3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 Id="rId5" Type="http://schemas.openxmlformats.org/officeDocument/2006/relationships/image" Target="../media/image41.pn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2.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48.png"/><Relationship Id="rId5" Type="http://schemas.openxmlformats.org/officeDocument/2006/relationships/image" Target="../media/image2.emf"/><Relationship Id="rId4" Type="http://schemas.openxmlformats.org/officeDocument/2006/relationships/image" Target="../media/image4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9.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0.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4.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56.png"/><Relationship Id="rId5" Type="http://schemas.openxmlformats.org/officeDocument/2006/relationships/image" Target="../media/image2.emf"/><Relationship Id="rId4" Type="http://schemas.openxmlformats.org/officeDocument/2006/relationships/image" Target="../media/image5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57.png"/><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2.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64.png"/><Relationship Id="rId5" Type="http://schemas.openxmlformats.org/officeDocument/2006/relationships/image" Target="../media/image2.emf"/><Relationship Id="rId4" Type="http://schemas.openxmlformats.org/officeDocument/2006/relationships/image" Target="../media/image6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65.png"/><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9.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0.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image" Target="../media/image2.emf"/><Relationship Id="rId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015663"/>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Breed</a:t>
            </a:r>
            <a:endParaRPr lang="es-ES_tradnl" sz="6000" b="1" dirty="0">
              <a:solidFill>
                <a:schemeClr val="bg1"/>
              </a:solidFill>
              <a:latin typeface="Century Gothic" panose="020B0502020202020204" pitchFamily="34" charset="0"/>
            </a:endParaRPr>
          </a:p>
        </p:txBody>
      </p:sp>
      <p:pic>
        <p:nvPicPr>
          <p:cNvPr id="20" name="Picture 19">
            <a:extLst>
              <a:ext uri="{FF2B5EF4-FFF2-40B4-BE49-F238E27FC236}">
                <a16:creationId xmlns:a16="http://schemas.microsoft.com/office/drawing/2014/main" id="{5BE57369-924B-B50B-25DD-518672DB769B}"/>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276662" y="1690427"/>
            <a:ext cx="1638674" cy="1696531"/>
          </a:xfrm>
          <a:prstGeom prst="rect">
            <a:avLst/>
          </a:prstGeom>
        </p:spPr>
      </p:pic>
    </p:spTree>
    <p:extLst>
      <p:ext uri="{BB962C8B-B14F-4D97-AF65-F5344CB8AC3E}">
        <p14:creationId xmlns:p14="http://schemas.microsoft.com/office/powerpoint/2010/main" val="2489233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Bespoke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Mowi</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feeds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have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been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perfected</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for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our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unique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Mowi</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breed</a:t>
            </a:r>
            <a:r>
              <a:rPr lang="es-ES_tradnl" sz="2500" b="0" dirty="0">
                <a:solidFill>
                  <a:schemeClr val="tx1"/>
                </a:solidFill>
                <a:latin typeface="Century Gothic" panose="020B0502020202020204" pitchFamily="34" charset="0"/>
              </a:rPr>
              <a:t> at </a:t>
            </a:r>
            <a:r>
              <a:rPr lang="es-ES_tradnl" sz="2500" b="0" dirty="0" err="1">
                <a:solidFill>
                  <a:schemeClr val="tx1"/>
                </a:solidFill>
                <a:latin typeface="Century Gothic" panose="020B0502020202020204" pitchFamily="34" charset="0"/>
              </a:rPr>
              <a:t>every</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life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stage</a:t>
            </a:r>
            <a:r>
              <a:rPr lang="es-ES_tradnl" sz="2500" b="0" dirty="0">
                <a:solidFill>
                  <a:schemeClr val="tx1"/>
                </a:solidFill>
                <a:latin typeface="Century Gothic" panose="020B0502020202020204" pitchFamily="34" charset="0"/>
              </a:rPr>
              <a:t>  </a:t>
            </a:r>
          </a:p>
          <a:p>
            <a:pPr marL="230400" marR="0" lvl="0" indent="-2304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s-ES_tradnl" sz="2500" b="0" dirty="0">
                <a:solidFill>
                  <a:schemeClr val="tx1"/>
                </a:solidFill>
                <a:latin typeface="Century Gothic" panose="020B0502020202020204" pitchFamily="34" charset="0"/>
              </a:rPr>
              <a:t>Formulas </a:t>
            </a:r>
            <a:r>
              <a:rPr lang="es-ES_tradnl" sz="2500" b="0" dirty="0" err="1">
                <a:solidFill>
                  <a:schemeClr val="tx1"/>
                </a:solidFill>
                <a:latin typeface="Century Gothic" panose="020B0502020202020204" pitchFamily="34" charset="0"/>
              </a:rPr>
              <a:t>researched</a:t>
            </a:r>
            <a:r>
              <a:rPr lang="es-ES_tradnl" sz="2500" b="0" dirty="0">
                <a:solidFill>
                  <a:schemeClr val="tx1"/>
                </a:solidFill>
                <a:latin typeface="Century Gothic" panose="020B0502020202020204" pitchFamily="34" charset="0"/>
              </a:rPr>
              <a:t> and </a:t>
            </a:r>
            <a:r>
              <a:rPr lang="es-ES_tradnl" sz="2500" b="0" dirty="0" err="1">
                <a:solidFill>
                  <a:schemeClr val="tx1"/>
                </a:solidFill>
                <a:latin typeface="Century Gothic" panose="020B0502020202020204" pitchFamily="34" charset="0"/>
              </a:rPr>
              <a:t>ingredients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sourced</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for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nutrition</a:t>
            </a:r>
            <a:r>
              <a:rPr lang="es-ES_tradnl" sz="2500" b="0" dirty="0">
                <a:solidFill>
                  <a:schemeClr val="tx1"/>
                </a:solidFill>
                <a:latin typeface="Century Gothic" panose="020B0502020202020204" pitchFamily="34" charset="0"/>
              </a:rPr>
              <a:t> and </a:t>
            </a:r>
            <a:r>
              <a:rPr lang="es-ES_tradnl" sz="2500" b="0" dirty="0" err="1">
                <a:solidFill>
                  <a:schemeClr val="tx1"/>
                </a:solidFill>
                <a:latin typeface="Century Gothic" panose="020B0502020202020204" pitchFamily="34" charset="0"/>
              </a:rPr>
              <a:t>sustainability</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by</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our</a:t>
            </a:r>
            <a:r>
              <a:rPr lang="es-ES_tradnl" sz="2500" b="0" dirty="0">
                <a:solidFill>
                  <a:schemeClr val="tx1"/>
                </a:solidFill>
                <a:latin typeface="Century Gothic" panose="020B0502020202020204" pitchFamily="34" charset="0"/>
              </a:rPr>
              <a:t> in-</a:t>
            </a:r>
            <a:r>
              <a:rPr lang="es-ES_tradnl" sz="2500" b="0" dirty="0" err="1">
                <a:solidFill>
                  <a:schemeClr val="tx1"/>
                </a:solidFill>
                <a:latin typeface="Century Gothic" panose="020B0502020202020204" pitchFamily="34" charset="0"/>
              </a:rPr>
              <a:t>house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team</a:t>
            </a:r>
            <a:endParaRPr lang="es-ES_tradnl" sz="2500" b="0" dirty="0">
              <a:solidFill>
                <a:schemeClr val="tx1"/>
              </a:solidFill>
              <a:latin typeface="Century Gothic" panose="020B0502020202020204" pitchFamily="34" charset="0"/>
            </a:endParaRPr>
          </a:p>
          <a:p>
            <a:pPr marL="230400" marR="0" lvl="0" indent="-2304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s-ES_tradnl" sz="2500" b="0" dirty="0" err="1">
                <a:solidFill>
                  <a:schemeClr val="tx1"/>
                </a:solidFill>
                <a:latin typeface="Century Gothic" panose="020B0502020202020204" pitchFamily="34" charset="0"/>
              </a:rPr>
              <a:t>Precision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feeding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techniques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minimise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waste</a:t>
            </a:r>
            <a:r>
              <a:rPr lang="es-ES_tradnl" sz="2500" b="0" dirty="0">
                <a:solidFill>
                  <a:schemeClr val="tx1"/>
                </a:solidFill>
                <a:latin typeface="Century Gothic" panose="020B0502020202020204" pitchFamily="34" charset="0"/>
              </a:rPr>
              <a:t> and </a:t>
            </a:r>
            <a:r>
              <a:rPr lang="es-ES_tradnl" sz="2500" b="0" dirty="0" err="1">
                <a:solidFill>
                  <a:schemeClr val="tx1"/>
                </a:solidFill>
                <a:latin typeface="Century Gothic" panose="020B0502020202020204" pitchFamily="34" charset="0"/>
              </a:rPr>
              <a:t>maximise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sustainability</a:t>
            </a:r>
            <a:endParaRPr lang="es-ES_tradnl" sz="2500" b="0" dirty="0">
              <a:solidFill>
                <a:schemeClr val="tx1"/>
              </a:solidFill>
              <a:latin typeface="Century Gothic" panose="020B0502020202020204" pitchFamily="34" charset="0"/>
            </a:endParaRP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pic>
        <p:nvPicPr>
          <p:cNvPr id="5" name="Picture 4">
            <a:extLst>
              <a:ext uri="{FF2B5EF4-FFF2-40B4-BE49-F238E27FC236}">
                <a16:creationId xmlns:a16="http://schemas.microsoft.com/office/drawing/2014/main" id="{E1B33602-9712-51BE-F896-A83FC63ACDC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221993" y="1659372"/>
            <a:ext cx="3113876" cy="2972021"/>
          </a:xfrm>
          <a:prstGeom prst="rect">
            <a:avLst/>
          </a:prstGeom>
        </p:spPr>
      </p:pic>
    </p:spTree>
    <p:extLst>
      <p:ext uri="{BB962C8B-B14F-4D97-AF65-F5344CB8AC3E}">
        <p14:creationId xmlns:p14="http://schemas.microsoft.com/office/powerpoint/2010/main" val="3943983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8B4374-FF78-D2AB-9908-455AEEBA6AD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0" y="0"/>
            <a:ext cx="12191999" cy="6858000"/>
          </a:xfrm>
          <a:prstGeom prst="rect">
            <a:avLst/>
          </a:prstGeom>
        </p:spPr>
      </p:pic>
      <p:pic>
        <p:nvPicPr>
          <p:cNvPr id="8" name="Imagen 5">
            <a:extLst>
              <a:ext uri="{FF2B5EF4-FFF2-40B4-BE49-F238E27FC236}">
                <a16:creationId xmlns:a16="http://schemas.microsoft.com/office/drawing/2014/main" id="{4E39F61A-75B9-47C4-2AD9-6C227647D0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0" name="Rectangle 9">
            <a:extLst>
              <a:ext uri="{FF2B5EF4-FFF2-40B4-BE49-F238E27FC236}">
                <a16:creationId xmlns:a16="http://schemas.microsoft.com/office/drawing/2014/main" id="{65E569F5-5A94-E2AA-6C09-88E9EBEB3BE5}"/>
              </a:ext>
            </a:extLst>
          </p:cNvPr>
          <p:cNvSpPr/>
          <p:nvPr userDrawn="1"/>
        </p:nvSpPr>
        <p:spPr>
          <a:xfrm>
            <a:off x="-1"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Rectángulo 5">
            <a:extLst>
              <a:ext uri="{FF2B5EF4-FFF2-40B4-BE49-F238E27FC236}">
                <a16:creationId xmlns:a16="http://schemas.microsoft.com/office/drawing/2014/main" id="{587108BC-D6FA-22FB-4101-3477C02E4B4F}"/>
              </a:ext>
            </a:extLst>
          </p:cNvPr>
          <p:cNvSpPr/>
          <p:nvPr userDrawn="1"/>
        </p:nvSpPr>
        <p:spPr>
          <a:xfrm>
            <a:off x="548341" y="2220284"/>
            <a:ext cx="2517588" cy="3231654"/>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Making our own</a:t>
            </a:r>
          </a:p>
          <a:p>
            <a:pPr algn="ctr"/>
            <a:r>
              <a:rPr lang="en-GB" sz="2200" b="1" i="0" kern="1200" dirty="0">
                <a:solidFill>
                  <a:schemeClr val="bg1"/>
                </a:solidFill>
                <a:effectLst/>
                <a:latin typeface="Century Gothic" panose="020B0502020202020204" pitchFamily="34" charset="0"/>
                <a:ea typeface="+mn-ea"/>
                <a:cs typeface="+mn-cs"/>
              </a:rPr>
              <a:t>unique feed</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err="1">
                <a:solidFill>
                  <a:schemeClr val="bg1"/>
                </a:solidFill>
                <a:effectLst/>
                <a:latin typeface="Century Gothic" panose="020B0502020202020204" pitchFamily="34" charset="0"/>
                <a:ea typeface="+mn-ea"/>
                <a:cs typeface="+mn-cs"/>
              </a:rPr>
              <a:t>Mowi</a:t>
            </a:r>
            <a:r>
              <a:rPr lang="en-GB" sz="1600" b="0" i="0" kern="1200" dirty="0">
                <a:solidFill>
                  <a:schemeClr val="bg1"/>
                </a:solidFill>
                <a:effectLst/>
                <a:latin typeface="Century Gothic" panose="020B0502020202020204" pitchFamily="34" charset="0"/>
                <a:ea typeface="+mn-ea"/>
                <a:cs typeface="+mn-cs"/>
              </a:rPr>
              <a:t> is the only salmon company with their own, large-scale integrated salmon feed production facilities. </a:t>
            </a:r>
            <a:r>
              <a:rPr lang="en-GB" sz="1600" b="0" i="0" kern="1200" dirty="0" err="1">
                <a:solidFill>
                  <a:schemeClr val="bg1"/>
                </a:solidFill>
                <a:effectLst/>
                <a:latin typeface="Century Gothic" panose="020B0502020202020204" pitchFamily="34" charset="0"/>
                <a:ea typeface="+mn-ea"/>
                <a:cs typeface="+mn-cs"/>
              </a:rPr>
              <a:t>Mowi</a:t>
            </a:r>
            <a:r>
              <a:rPr lang="en-GB" sz="1600" b="0" i="0" kern="1200" dirty="0">
                <a:solidFill>
                  <a:schemeClr val="bg1"/>
                </a:solidFill>
                <a:effectLst/>
                <a:latin typeface="Century Gothic" panose="020B0502020202020204" pitchFamily="34" charset="0"/>
                <a:ea typeface="+mn-ea"/>
                <a:cs typeface="+mn-cs"/>
              </a:rPr>
              <a:t> is 96% self-sufficient from own feed production in Norway and Scotland.</a:t>
            </a:r>
          </a:p>
        </p:txBody>
      </p:sp>
      <p:sp>
        <p:nvSpPr>
          <p:cNvPr id="15" name="Rectángulo 5">
            <a:extLst>
              <a:ext uri="{FF2B5EF4-FFF2-40B4-BE49-F238E27FC236}">
                <a16:creationId xmlns:a16="http://schemas.microsoft.com/office/drawing/2014/main" id="{52BCDA73-E124-13F0-5737-24ED4B58CCE3}"/>
              </a:ext>
            </a:extLst>
          </p:cNvPr>
          <p:cNvSpPr/>
          <p:nvPr userDrawn="1"/>
        </p:nvSpPr>
        <p:spPr>
          <a:xfrm>
            <a:off x="3407584" y="2220284"/>
            <a:ext cx="2517588" cy="4401205"/>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Setting new standards for sustainable ingredients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Because we produce so much feed, we have the power to ensure that all ingredients are produced as sustainably as possible. We’re exploring new sources of feed including algae, insect meal and low-trophic marine resources.</a:t>
            </a:r>
          </a:p>
        </p:txBody>
      </p:sp>
      <p:sp>
        <p:nvSpPr>
          <p:cNvPr id="16" name="Rectángulo 5">
            <a:extLst>
              <a:ext uri="{FF2B5EF4-FFF2-40B4-BE49-F238E27FC236}">
                <a16:creationId xmlns:a16="http://schemas.microsoft.com/office/drawing/2014/main" id="{14E4675F-A8C2-9A3D-ADF5-EEC11B512AA0}"/>
              </a:ext>
            </a:extLst>
          </p:cNvPr>
          <p:cNvSpPr/>
          <p:nvPr userDrawn="1"/>
        </p:nvSpPr>
        <p:spPr>
          <a:xfrm>
            <a:off x="6266827" y="2220284"/>
            <a:ext cx="2517588" cy="3323987"/>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Cleaning our fish oil, unlike any of our competitors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err="1">
                <a:solidFill>
                  <a:schemeClr val="bg1"/>
                </a:solidFill>
                <a:effectLst/>
                <a:latin typeface="Century Gothic" panose="020B0502020202020204" pitchFamily="34" charset="0"/>
                <a:ea typeface="+mn-ea"/>
                <a:cs typeface="+mn-cs"/>
              </a:rPr>
              <a:t>Mowi</a:t>
            </a:r>
            <a:r>
              <a:rPr lang="en-GB" sz="1600" b="0" i="0" kern="1200" dirty="0">
                <a:solidFill>
                  <a:schemeClr val="bg1"/>
                </a:solidFill>
                <a:effectLst/>
                <a:latin typeface="Century Gothic" panose="020B0502020202020204" pitchFamily="34" charset="0"/>
                <a:ea typeface="+mn-ea"/>
                <a:cs typeface="+mn-cs"/>
              </a:rPr>
              <a:t> is the only salmon producer to clean the fish oil used in its feed to remove persistent organic pollutants. This ensures that our salmon have the healthiest possible diet.</a:t>
            </a:r>
          </a:p>
        </p:txBody>
      </p:sp>
      <p:sp>
        <p:nvSpPr>
          <p:cNvPr id="17" name="Rectángulo 5">
            <a:extLst>
              <a:ext uri="{FF2B5EF4-FFF2-40B4-BE49-F238E27FC236}">
                <a16:creationId xmlns:a16="http://schemas.microsoft.com/office/drawing/2014/main" id="{B5BD87A3-DFFA-7741-B9AE-54BBF5387BF7}"/>
              </a:ext>
            </a:extLst>
          </p:cNvPr>
          <p:cNvSpPr/>
          <p:nvPr userDrawn="1"/>
        </p:nvSpPr>
        <p:spPr>
          <a:xfrm>
            <a:off x="9126071" y="2220284"/>
            <a:ext cx="2517588" cy="3077766"/>
          </a:xfrm>
          <a:prstGeom prst="rect">
            <a:avLst/>
          </a:prstGeom>
        </p:spPr>
        <p:txBody>
          <a:bodyPr wrap="square">
            <a:spAutoFit/>
          </a:bodyPr>
          <a:lstStyle/>
          <a:p>
            <a:pPr algn="ctr"/>
            <a:r>
              <a:rPr lang="en-GB" sz="2200" b="1" i="0" kern="1200" dirty="0">
                <a:solidFill>
                  <a:schemeClr val="bg1"/>
                </a:solidFill>
                <a:effectLst/>
                <a:latin typeface="+mn-lt"/>
                <a:ea typeface="+mn-ea"/>
                <a:cs typeface="+mn-cs"/>
              </a:rPr>
              <a:t>New emerging feed raw materials included</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In 2021, </a:t>
            </a:r>
            <a:r>
              <a:rPr lang="en-GB" sz="1600" b="0" i="0" kern="1200" dirty="0" err="1">
                <a:solidFill>
                  <a:schemeClr val="bg1"/>
                </a:solidFill>
                <a:effectLst/>
                <a:latin typeface="Century Gothic" panose="020B0502020202020204" pitchFamily="34" charset="0"/>
                <a:ea typeface="+mn-ea"/>
                <a:cs typeface="+mn-cs"/>
              </a:rPr>
              <a:t>Mowi</a:t>
            </a:r>
            <a:r>
              <a:rPr lang="en-GB" sz="1600" b="0" i="0" kern="1200" dirty="0">
                <a:solidFill>
                  <a:schemeClr val="bg1"/>
                </a:solidFill>
                <a:effectLst/>
                <a:latin typeface="Century Gothic" panose="020B0502020202020204" pitchFamily="34" charset="0"/>
                <a:ea typeface="+mn-ea"/>
                <a:cs typeface="+mn-cs"/>
              </a:rPr>
              <a:t> included 4 % emerging feed raw materials in our feed composition. This includes algal oil and pea protein concentrates.</a:t>
            </a:r>
          </a:p>
        </p:txBody>
      </p:sp>
      <p:pic>
        <p:nvPicPr>
          <p:cNvPr id="19" name="Picture 18">
            <a:extLst>
              <a:ext uri="{FF2B5EF4-FFF2-40B4-BE49-F238E27FC236}">
                <a16:creationId xmlns:a16="http://schemas.microsoft.com/office/drawing/2014/main" id="{7C985B38-2F02-BCBC-B1F3-E3B604320BA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483704" y="1452968"/>
            <a:ext cx="636542" cy="618417"/>
          </a:xfrm>
          <a:prstGeom prst="rect">
            <a:avLst/>
          </a:prstGeom>
        </p:spPr>
      </p:pic>
      <p:pic>
        <p:nvPicPr>
          <p:cNvPr id="20" name="Picture 19">
            <a:extLst>
              <a:ext uri="{FF2B5EF4-FFF2-40B4-BE49-F238E27FC236}">
                <a16:creationId xmlns:a16="http://schemas.microsoft.com/office/drawing/2014/main" id="{67E2C20F-CEE3-6948-9389-5B7E0E6A1A99}"/>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48106" y="1452968"/>
            <a:ext cx="636542" cy="618417"/>
          </a:xfrm>
          <a:prstGeom prst="rect">
            <a:avLst/>
          </a:prstGeom>
        </p:spPr>
      </p:pic>
      <p:pic>
        <p:nvPicPr>
          <p:cNvPr id="21" name="Picture 20">
            <a:extLst>
              <a:ext uri="{FF2B5EF4-FFF2-40B4-BE49-F238E27FC236}">
                <a16:creationId xmlns:a16="http://schemas.microsoft.com/office/drawing/2014/main" id="{80AD321F-23A6-F580-F7FD-FA9549B1084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7353" y="1452968"/>
            <a:ext cx="636542" cy="618417"/>
          </a:xfrm>
          <a:prstGeom prst="rect">
            <a:avLst/>
          </a:prstGeom>
        </p:spPr>
      </p:pic>
      <p:pic>
        <p:nvPicPr>
          <p:cNvPr id="22" name="Picture 21">
            <a:extLst>
              <a:ext uri="{FF2B5EF4-FFF2-40B4-BE49-F238E27FC236}">
                <a16:creationId xmlns:a16="http://schemas.microsoft.com/office/drawing/2014/main" id="{0D0A88E4-F778-DAB4-C6B0-8A9DB551876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071753" y="1452968"/>
            <a:ext cx="636542" cy="618417"/>
          </a:xfrm>
          <a:prstGeom prst="rect">
            <a:avLst/>
          </a:prstGeom>
        </p:spPr>
      </p:pic>
      <p:cxnSp>
        <p:nvCxnSpPr>
          <p:cNvPr id="23" name="Conector recto 3">
            <a:extLst>
              <a:ext uri="{FF2B5EF4-FFF2-40B4-BE49-F238E27FC236}">
                <a16:creationId xmlns:a16="http://schemas.microsoft.com/office/drawing/2014/main" id="{9C656967-A27E-6CBB-F6F4-509E5C9FD11E}"/>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25" name="Rectángulo 4">
            <a:extLst>
              <a:ext uri="{FF2B5EF4-FFF2-40B4-BE49-F238E27FC236}">
                <a16:creationId xmlns:a16="http://schemas.microsoft.com/office/drawing/2014/main" id="{7A70412E-8904-DA2F-76FC-1E2C36E72A1C}"/>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
        <p:nvSpPr>
          <p:cNvPr id="2" name="TextBox 1">
            <a:extLst>
              <a:ext uri="{FF2B5EF4-FFF2-40B4-BE49-F238E27FC236}">
                <a16:creationId xmlns:a16="http://schemas.microsoft.com/office/drawing/2014/main" id="{CFDA5422-985B-9F50-5026-B79E154F7D93}"/>
              </a:ext>
            </a:extLst>
          </p:cNvPr>
          <p:cNvSpPr txBox="1"/>
          <p:nvPr userDrawn="1"/>
        </p:nvSpPr>
        <p:spPr>
          <a:xfrm>
            <a:off x="6844937" y="-32004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38775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3618939"/>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Developing our own food guarantees sustainability, consistency and security</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Leading FIFO rates put our salmon among the world’s most sustainable meats</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We have enhanced sustainability across the global soybean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supply chain</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799023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Aquaculture 4.0 gives us all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the data we need to perfect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our feed</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Setting higher standards in our fish oil cleaning</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Recapturing fish oil and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fishmeal makes our salmon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more sustainable</a:t>
            </a:r>
          </a:p>
        </p:txBody>
      </p:sp>
      <p:pic>
        <p:nvPicPr>
          <p:cNvPr id="7" name="Picture 6">
            <a:extLst>
              <a:ext uri="{FF2B5EF4-FFF2-40B4-BE49-F238E27FC236}">
                <a16:creationId xmlns:a16="http://schemas.microsoft.com/office/drawing/2014/main" id="{100E510F-8DE5-E28D-F457-F83E1AAF2DC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785060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9140156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37943041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2" name="1920x1080 MOWI FRESHWATER - Smolt Montage" descr="1920x1080 MOWI FRESHWATER - Smolt Montage">
            <a:hlinkClick r:id="" action="ppaction://media"/>
            <a:extLst>
              <a:ext uri="{FF2B5EF4-FFF2-40B4-BE49-F238E27FC236}">
                <a16:creationId xmlns:a16="http://schemas.microsoft.com/office/drawing/2014/main" id="{425B18E3-62BF-7DD5-E537-AE055D0D5C2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9525" y="1588"/>
            <a:ext cx="12192000" cy="6858000"/>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015663"/>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Freshwater</a:t>
            </a:r>
            <a:endParaRPr lang="es-ES_tradnl" sz="6000" b="1" dirty="0">
              <a:solidFill>
                <a:schemeClr val="bg1"/>
              </a:solidFill>
              <a:latin typeface="Century Gothic" panose="020B0502020202020204" pitchFamily="34" charset="0"/>
            </a:endParaRPr>
          </a:p>
        </p:txBody>
      </p:sp>
      <p:pic>
        <p:nvPicPr>
          <p:cNvPr id="20" name="Picture 19">
            <a:extLst>
              <a:ext uri="{FF2B5EF4-FFF2-40B4-BE49-F238E27FC236}">
                <a16:creationId xmlns:a16="http://schemas.microsoft.com/office/drawing/2014/main" id="{5BE57369-924B-B50B-25DD-518672DB769B}"/>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276662" y="1917321"/>
            <a:ext cx="1638674" cy="1242743"/>
          </a:xfrm>
          <a:prstGeom prst="rect">
            <a:avLst/>
          </a:prstGeom>
        </p:spPr>
      </p:pic>
    </p:spTree>
    <p:extLst>
      <p:ext uri="{BB962C8B-B14F-4D97-AF65-F5344CB8AC3E}">
        <p14:creationId xmlns:p14="http://schemas.microsoft.com/office/powerpoint/2010/main" val="370266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2926442"/>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Our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state</a:t>
            </a:r>
            <a:r>
              <a:rPr lang="es-ES_tradnl" sz="2500" b="0" dirty="0">
                <a:solidFill>
                  <a:schemeClr val="tx1"/>
                </a:solidFill>
                <a:latin typeface="Century Gothic" panose="020B0502020202020204" pitchFamily="34" charset="0"/>
              </a:rPr>
              <a:t>-</a:t>
            </a:r>
            <a:r>
              <a:rPr lang="es-ES_tradnl" sz="2500" b="0" dirty="0" err="1">
                <a:solidFill>
                  <a:schemeClr val="tx1"/>
                </a:solidFill>
                <a:latin typeface="Century Gothic" panose="020B0502020202020204" pitchFamily="34" charset="0"/>
              </a:rPr>
              <a:t>of</a:t>
            </a:r>
            <a:r>
              <a:rPr lang="es-ES_tradnl" sz="2500" b="0" dirty="0">
                <a:solidFill>
                  <a:schemeClr val="tx1"/>
                </a:solidFill>
                <a:latin typeface="Century Gothic" panose="020B0502020202020204" pitchFamily="34" charset="0"/>
              </a:rPr>
              <a:t>-</a:t>
            </a:r>
            <a:r>
              <a:rPr lang="es-ES_tradnl" sz="2500" b="0" dirty="0" err="1">
                <a:solidFill>
                  <a:schemeClr val="tx1"/>
                </a:solidFill>
                <a:latin typeface="Century Gothic" panose="020B0502020202020204" pitchFamily="34" charset="0"/>
              </a:rPr>
              <a:t>the</a:t>
            </a:r>
            <a:r>
              <a:rPr lang="es-ES_tradnl" sz="2500" b="0" dirty="0">
                <a:solidFill>
                  <a:schemeClr val="tx1"/>
                </a:solidFill>
                <a:latin typeface="Century Gothic" panose="020B0502020202020204" pitchFamily="34" charset="0"/>
              </a:rPr>
              <a:t>-art </a:t>
            </a:r>
            <a:r>
              <a:rPr lang="es-ES_tradnl" sz="2500" b="0" dirty="0" err="1">
                <a:solidFill>
                  <a:schemeClr val="tx1"/>
                </a:solidFill>
                <a:latin typeface="Century Gothic" panose="020B0502020202020204" pitchFamily="34" charset="0"/>
              </a:rPr>
              <a:t>Freshwater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facilities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give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salmon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the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best</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start</a:t>
            </a:r>
            <a:r>
              <a:rPr lang="es-ES_tradnl" sz="2500" b="0" dirty="0">
                <a:solidFill>
                  <a:schemeClr val="tx1"/>
                </a:solidFill>
                <a:latin typeface="Century Gothic" panose="020B0502020202020204" pitchFamily="34" charset="0"/>
              </a:rPr>
              <a:t> in </a:t>
            </a:r>
            <a:r>
              <a:rPr lang="es-ES_tradnl" sz="2500" b="0" dirty="0" err="1">
                <a:solidFill>
                  <a:schemeClr val="tx1"/>
                </a:solidFill>
                <a:latin typeface="Century Gothic" panose="020B0502020202020204" pitchFamily="34" charset="0"/>
              </a:rPr>
              <a:t>life</a:t>
            </a:r>
            <a:endParaRPr lang="es-ES_tradnl" sz="2500" b="0" dirty="0">
              <a:solidFill>
                <a:schemeClr val="tx1"/>
              </a:solidFill>
              <a:latin typeface="Century Gothic" panose="020B0502020202020204" pitchFamily="34" charset="0"/>
            </a:endParaRPr>
          </a:p>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Optimising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smoltification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improves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fish</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health</a:t>
            </a:r>
            <a:r>
              <a:rPr lang="es-ES_tradnl" sz="2500" b="0" dirty="0">
                <a:solidFill>
                  <a:schemeClr val="tx1"/>
                </a:solidFill>
                <a:latin typeface="Century Gothic" panose="020B0502020202020204" pitchFamily="34" charset="0"/>
              </a:rPr>
              <a:t> and </a:t>
            </a:r>
            <a:r>
              <a:rPr lang="es-ES_tradnl" sz="2500" b="0" dirty="0" err="1">
                <a:solidFill>
                  <a:schemeClr val="tx1"/>
                </a:solidFill>
                <a:latin typeface="Century Gothic" panose="020B0502020202020204" pitchFamily="34" charset="0"/>
              </a:rPr>
              <a:t>survival</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rates</a:t>
            </a:r>
            <a:endParaRPr lang="es-ES_tradnl" sz="2500" b="0" dirty="0">
              <a:solidFill>
                <a:schemeClr val="tx1"/>
              </a:solidFill>
              <a:latin typeface="Century Gothic" panose="020B0502020202020204" pitchFamily="34" charset="0"/>
            </a:endParaRPr>
          </a:p>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Advanced</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Mowi</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technology</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protects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both</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fish</a:t>
            </a:r>
            <a:r>
              <a:rPr lang="es-ES_tradnl" sz="2500" b="0" dirty="0">
                <a:solidFill>
                  <a:schemeClr val="tx1"/>
                </a:solidFill>
                <a:latin typeface="Century Gothic" panose="020B0502020202020204" pitchFamily="34" charset="0"/>
              </a:rPr>
              <a:t> and </a:t>
            </a:r>
            <a:r>
              <a:rPr lang="es-ES_tradnl" sz="2500" b="0" dirty="0" err="1">
                <a:solidFill>
                  <a:schemeClr val="tx1"/>
                </a:solidFill>
                <a:latin typeface="Century Gothic" panose="020B0502020202020204" pitchFamily="34" charset="0"/>
              </a:rPr>
              <a:t>the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world’s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precious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water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supplies</a:t>
            </a:r>
            <a:endParaRPr lang="es-ES_tradnl" sz="2500" b="0" dirty="0">
              <a:solidFill>
                <a:schemeClr val="tx1"/>
              </a:solidFill>
              <a:latin typeface="Century Gothic" panose="020B0502020202020204" pitchFamily="34" charset="0"/>
            </a:endParaRP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pic>
        <p:nvPicPr>
          <p:cNvPr id="5" name="Picture 4">
            <a:extLst>
              <a:ext uri="{FF2B5EF4-FFF2-40B4-BE49-F238E27FC236}">
                <a16:creationId xmlns:a16="http://schemas.microsoft.com/office/drawing/2014/main" id="{E1B33602-9712-51BE-F896-A83FC63ACDC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221993" y="1964626"/>
            <a:ext cx="3113876" cy="2361512"/>
          </a:xfrm>
          <a:prstGeom prst="rect">
            <a:avLst/>
          </a:prstGeom>
        </p:spPr>
      </p:pic>
    </p:spTree>
    <p:extLst>
      <p:ext uri="{BB962C8B-B14F-4D97-AF65-F5344CB8AC3E}">
        <p14:creationId xmlns:p14="http://schemas.microsoft.com/office/powerpoint/2010/main" val="23852577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sp>
        <p:nvSpPr>
          <p:cNvPr id="16" name="Rectangle 15">
            <a:extLst>
              <a:ext uri="{FF2B5EF4-FFF2-40B4-BE49-F238E27FC236}">
                <a16:creationId xmlns:a16="http://schemas.microsoft.com/office/drawing/2014/main" id="{3CDA4E80-FC2F-6AB4-5093-DA9F64474F7F}"/>
              </a:ext>
            </a:extLst>
          </p:cNvPr>
          <p:cNvSpPr/>
          <p:nvPr userDrawn="1"/>
        </p:nvSpPr>
        <p:spPr>
          <a:xfrm>
            <a:off x="0"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4" name="Rectángulo 5">
            <a:extLst>
              <a:ext uri="{FF2B5EF4-FFF2-40B4-BE49-F238E27FC236}">
                <a16:creationId xmlns:a16="http://schemas.microsoft.com/office/drawing/2014/main" id="{5F6A41B7-39B8-E664-E0DE-8C7CBCF9B4AD}"/>
              </a:ext>
            </a:extLst>
          </p:cNvPr>
          <p:cNvSpPr/>
          <p:nvPr userDrawn="1"/>
        </p:nvSpPr>
        <p:spPr>
          <a:xfrm>
            <a:off x="548341" y="2220284"/>
            <a:ext cx="2517588" cy="2492990"/>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100% Vaccination rate</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vaccinate 100% of our fish and take a great deal of care to ensure the quality and robustness of our smolt to reduce health risks.</a:t>
            </a:r>
          </a:p>
        </p:txBody>
      </p:sp>
      <p:sp>
        <p:nvSpPr>
          <p:cNvPr id="5" name="Rectángulo 5">
            <a:extLst>
              <a:ext uri="{FF2B5EF4-FFF2-40B4-BE49-F238E27FC236}">
                <a16:creationId xmlns:a16="http://schemas.microsoft.com/office/drawing/2014/main" id="{D451FBD2-9EE3-8A3E-639E-7E3FCCF722AB}"/>
              </a:ext>
            </a:extLst>
          </p:cNvPr>
          <p:cNvSpPr/>
          <p:nvPr userDrawn="1"/>
        </p:nvSpPr>
        <p:spPr>
          <a:xfrm>
            <a:off x="3407584" y="2220284"/>
            <a:ext cx="2517588" cy="2739211"/>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Optimise smolt production</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The main purpose of the expansions in our freshwater operations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is to enable the production of larger and higher-quality smolt.</a:t>
            </a:r>
          </a:p>
        </p:txBody>
      </p:sp>
      <p:sp>
        <p:nvSpPr>
          <p:cNvPr id="6" name="Rectángulo 5">
            <a:extLst>
              <a:ext uri="{FF2B5EF4-FFF2-40B4-BE49-F238E27FC236}">
                <a16:creationId xmlns:a16="http://schemas.microsoft.com/office/drawing/2014/main" id="{7661D127-886A-4F95-0A5D-EE0B6E36BE45}"/>
              </a:ext>
            </a:extLst>
          </p:cNvPr>
          <p:cNvSpPr/>
          <p:nvPr userDrawn="1"/>
        </p:nvSpPr>
        <p:spPr>
          <a:xfrm>
            <a:off x="6266827" y="2220284"/>
            <a:ext cx="2517588" cy="2985433"/>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Freshwater use efficiency</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The 18 recirculating aquaculture systems (RAS) we operate around the world have recirculation percentages varying from 95 to 99.9% in our most modern units.</a:t>
            </a:r>
          </a:p>
        </p:txBody>
      </p:sp>
      <p:sp>
        <p:nvSpPr>
          <p:cNvPr id="7" name="Rectángulo 5">
            <a:extLst>
              <a:ext uri="{FF2B5EF4-FFF2-40B4-BE49-F238E27FC236}">
                <a16:creationId xmlns:a16="http://schemas.microsoft.com/office/drawing/2014/main" id="{E45A4B03-FD6E-E2D5-015E-167599ED0578}"/>
              </a:ext>
            </a:extLst>
          </p:cNvPr>
          <p:cNvSpPr/>
          <p:nvPr userDrawn="1"/>
        </p:nvSpPr>
        <p:spPr>
          <a:xfrm>
            <a:off x="9126071" y="2220284"/>
            <a:ext cx="2517588" cy="2985433"/>
          </a:xfrm>
          <a:prstGeom prst="rect">
            <a:avLst/>
          </a:prstGeom>
        </p:spPr>
        <p:txBody>
          <a:bodyPr wrap="square">
            <a:spAutoFit/>
          </a:bodyPr>
          <a:lstStyle/>
          <a:p>
            <a:pPr algn="ctr"/>
            <a:r>
              <a:rPr lang="en-GB" sz="2200" b="1" i="0" kern="1200" dirty="0">
                <a:solidFill>
                  <a:schemeClr val="bg1"/>
                </a:solidFill>
                <a:effectLst/>
                <a:latin typeface="+mn-lt"/>
                <a:ea typeface="+mn-ea"/>
                <a:cs typeface="+mn-cs"/>
              </a:rPr>
              <a:t>Circular economy practices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have adopted circular economy practices in our freshwater production where waste is recovered and processed for agricultural use.</a:t>
            </a:r>
          </a:p>
        </p:txBody>
      </p:sp>
      <p:pic>
        <p:nvPicPr>
          <p:cNvPr id="8" name="Picture 7">
            <a:extLst>
              <a:ext uri="{FF2B5EF4-FFF2-40B4-BE49-F238E27FC236}">
                <a16:creationId xmlns:a16="http://schemas.microsoft.com/office/drawing/2014/main" id="{1D41CAB5-03E9-94C4-44E8-9E2A5F24FDB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483704" y="1452968"/>
            <a:ext cx="636542" cy="618417"/>
          </a:xfrm>
          <a:prstGeom prst="rect">
            <a:avLst/>
          </a:prstGeom>
        </p:spPr>
      </p:pic>
      <p:pic>
        <p:nvPicPr>
          <p:cNvPr id="9" name="Picture 8">
            <a:extLst>
              <a:ext uri="{FF2B5EF4-FFF2-40B4-BE49-F238E27FC236}">
                <a16:creationId xmlns:a16="http://schemas.microsoft.com/office/drawing/2014/main" id="{C13E52B1-8310-64AF-B261-ED011FA9EAB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48106" y="1452968"/>
            <a:ext cx="636542" cy="618417"/>
          </a:xfrm>
          <a:prstGeom prst="rect">
            <a:avLst/>
          </a:prstGeom>
        </p:spPr>
      </p:pic>
      <p:pic>
        <p:nvPicPr>
          <p:cNvPr id="10" name="Picture 9">
            <a:extLst>
              <a:ext uri="{FF2B5EF4-FFF2-40B4-BE49-F238E27FC236}">
                <a16:creationId xmlns:a16="http://schemas.microsoft.com/office/drawing/2014/main" id="{57D952F1-FC2C-0933-2BC7-014945E2506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7353" y="1452968"/>
            <a:ext cx="636542" cy="618417"/>
          </a:xfrm>
          <a:prstGeom prst="rect">
            <a:avLst/>
          </a:prstGeom>
        </p:spPr>
      </p:pic>
      <p:pic>
        <p:nvPicPr>
          <p:cNvPr id="11" name="Picture 10">
            <a:extLst>
              <a:ext uri="{FF2B5EF4-FFF2-40B4-BE49-F238E27FC236}">
                <a16:creationId xmlns:a16="http://schemas.microsoft.com/office/drawing/2014/main" id="{919B71D5-6189-502F-7945-F4DF9003247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071753" y="1452968"/>
            <a:ext cx="636542" cy="618417"/>
          </a:xfrm>
          <a:prstGeom prst="rect">
            <a:avLst/>
          </a:prstGeom>
        </p:spPr>
      </p:pic>
      <p:cxnSp>
        <p:nvCxnSpPr>
          <p:cNvPr id="13" name="Conector recto 3">
            <a:extLst>
              <a:ext uri="{FF2B5EF4-FFF2-40B4-BE49-F238E27FC236}">
                <a16:creationId xmlns:a16="http://schemas.microsoft.com/office/drawing/2014/main" id="{1594B38F-8FE9-5C66-AE29-1DC7395AA9D2}"/>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5" name="Rectángulo 4">
            <a:extLst>
              <a:ext uri="{FF2B5EF4-FFF2-40B4-BE49-F238E27FC236}">
                <a16:creationId xmlns:a16="http://schemas.microsoft.com/office/drawing/2014/main" id="{08DFDA35-A2C5-D781-2737-F41E6607D9FA}"/>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Tree>
    <p:extLst>
      <p:ext uri="{BB962C8B-B14F-4D97-AF65-F5344CB8AC3E}">
        <p14:creationId xmlns:p14="http://schemas.microsoft.com/office/powerpoint/2010/main" val="3210099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We have created the freshest freshwater environment</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Extensive research has determined the perfect time to make the leap from fresh to sea water</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We are investing in larger smolt to improve quality and survival</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07749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1920x1080 MOWI BREED - Eggs" descr="1920x1080 MOWI BREED - Eggs">
            <a:hlinkClick r:id="" action="ppaction://media"/>
            <a:extLst>
              <a:ext uri="{FF2B5EF4-FFF2-40B4-BE49-F238E27FC236}">
                <a16:creationId xmlns:a16="http://schemas.microsoft.com/office/drawing/2014/main" id="{E552565B-5598-898A-5A3F-CA0FC782E1F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588" y="3175"/>
            <a:ext cx="12192000" cy="6858000"/>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015663"/>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Breed</a:t>
            </a:r>
            <a:endParaRPr lang="es-ES_tradnl" sz="6000" b="1" dirty="0">
              <a:solidFill>
                <a:schemeClr val="bg1"/>
              </a:solidFill>
              <a:latin typeface="Century Gothic" panose="020B0502020202020204" pitchFamily="34" charset="0"/>
            </a:endParaRPr>
          </a:p>
        </p:txBody>
      </p:sp>
      <p:pic>
        <p:nvPicPr>
          <p:cNvPr id="20" name="Picture 19">
            <a:extLst>
              <a:ext uri="{FF2B5EF4-FFF2-40B4-BE49-F238E27FC236}">
                <a16:creationId xmlns:a16="http://schemas.microsoft.com/office/drawing/2014/main" id="{5BE57369-924B-B50B-25DD-518672DB769B}"/>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276662" y="1690427"/>
            <a:ext cx="1638674" cy="1696531"/>
          </a:xfrm>
          <a:prstGeom prst="rect">
            <a:avLst/>
          </a:prstGeom>
        </p:spPr>
      </p:pic>
    </p:spTree>
    <p:extLst>
      <p:ext uri="{BB962C8B-B14F-4D97-AF65-F5344CB8AC3E}">
        <p14:creationId xmlns:p14="http://schemas.microsoft.com/office/powerpoint/2010/main" val="93643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100% vaccination rates translate to industry-leading survival rates</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Setting new standards on sustainable freshwater operations </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Pioneering best practice in recirculating aquaculture systems to optimize fish welfare</a:t>
            </a:r>
          </a:p>
        </p:txBody>
      </p:sp>
      <p:pic>
        <p:nvPicPr>
          <p:cNvPr id="7" name="Picture 6">
            <a:extLst>
              <a:ext uri="{FF2B5EF4-FFF2-40B4-BE49-F238E27FC236}">
                <a16:creationId xmlns:a16="http://schemas.microsoft.com/office/drawing/2014/main" id="{100E510F-8DE5-E28D-F457-F83E1AAF2DC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1285867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2177300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3575718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3" name="1920x1080 MOWI AT SEA - Waves" descr="1920x1080 MOWI AT SEA - Waves">
            <a:hlinkClick r:id="" action="ppaction://media"/>
            <a:extLst>
              <a:ext uri="{FF2B5EF4-FFF2-40B4-BE49-F238E27FC236}">
                <a16:creationId xmlns:a16="http://schemas.microsoft.com/office/drawing/2014/main" id="{84C03B29-DEB3-7DC6-713E-E1D70D0136A7}"/>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9525" y="1588"/>
            <a:ext cx="12192000" cy="6858000"/>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015663"/>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At Sea</a:t>
            </a:r>
            <a:endParaRPr lang="es-ES_tradnl" sz="6000" b="1" dirty="0">
              <a:solidFill>
                <a:schemeClr val="bg1"/>
              </a:solidFill>
              <a:latin typeface="Century Gothic" panose="020B0502020202020204" pitchFamily="34" charset="0"/>
            </a:endParaRPr>
          </a:p>
        </p:txBody>
      </p:sp>
      <p:pic>
        <p:nvPicPr>
          <p:cNvPr id="20" name="Picture 19">
            <a:extLst>
              <a:ext uri="{FF2B5EF4-FFF2-40B4-BE49-F238E27FC236}">
                <a16:creationId xmlns:a16="http://schemas.microsoft.com/office/drawing/2014/main" id="{5BE57369-924B-B50B-25DD-518672DB769B}"/>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426619" y="1917321"/>
            <a:ext cx="1338760" cy="1242743"/>
          </a:xfrm>
          <a:prstGeom prst="rect">
            <a:avLst/>
          </a:prstGeom>
        </p:spPr>
      </p:pic>
    </p:spTree>
    <p:extLst>
      <p:ext uri="{BB962C8B-B14F-4D97-AF65-F5344CB8AC3E}">
        <p14:creationId xmlns:p14="http://schemas.microsoft.com/office/powerpoint/2010/main" val="205185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2580194"/>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Setting</a:t>
            </a:r>
            <a:r>
              <a:rPr lang="es-ES_tradnl" sz="2500" b="0" dirty="0">
                <a:solidFill>
                  <a:schemeClr val="tx1"/>
                </a:solidFill>
                <a:latin typeface="Century Gothic" panose="020B0502020202020204" pitchFamily="34" charset="0"/>
              </a:rPr>
              <a:t> new </a:t>
            </a:r>
            <a:r>
              <a:rPr lang="es-ES_tradnl" sz="2500" b="0" dirty="0" err="1">
                <a:solidFill>
                  <a:schemeClr val="tx1"/>
                </a:solidFill>
                <a:latin typeface="Century Gothic" panose="020B0502020202020204" pitchFamily="34" charset="0"/>
              </a:rPr>
              <a:t>standards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of</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fish</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welfare</a:t>
            </a:r>
            <a:r>
              <a:rPr lang="es-ES_tradnl" sz="2500" b="0" dirty="0">
                <a:solidFill>
                  <a:schemeClr val="tx1"/>
                </a:solidFill>
                <a:latin typeface="Century Gothic" panose="020B0502020202020204" pitchFamily="34" charset="0"/>
              </a:rPr>
              <a:t> and </a:t>
            </a:r>
            <a:r>
              <a:rPr lang="es-ES_tradnl" sz="2500" b="0" dirty="0" err="1">
                <a:solidFill>
                  <a:schemeClr val="tx1"/>
                </a:solidFill>
                <a:latin typeface="Century Gothic" panose="020B0502020202020204" pitchFamily="34" charset="0"/>
              </a:rPr>
              <a:t>environmental</a:t>
            </a:r>
            <a:r>
              <a:rPr lang="es-ES_tradnl" sz="2500" b="0" dirty="0">
                <a:solidFill>
                  <a:schemeClr val="tx1"/>
                </a:solidFill>
                <a:latin typeface="Century Gothic" panose="020B0502020202020204" pitchFamily="34" charset="0"/>
              </a:rPr>
              <a:t> care</a:t>
            </a:r>
          </a:p>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Farming</a:t>
            </a:r>
            <a:r>
              <a:rPr lang="es-ES_tradnl" sz="2500" b="0" dirty="0">
                <a:solidFill>
                  <a:schemeClr val="tx1"/>
                </a:solidFill>
                <a:latin typeface="Century Gothic" panose="020B0502020202020204" pitchFamily="34" charset="0"/>
              </a:rPr>
              <a:t> in </a:t>
            </a:r>
            <a:r>
              <a:rPr lang="es-ES_tradnl" sz="2500" b="0" dirty="0" err="1">
                <a:solidFill>
                  <a:schemeClr val="tx1"/>
                </a:solidFill>
                <a:latin typeface="Century Gothic" panose="020B0502020202020204" pitchFamily="34" charset="0"/>
              </a:rPr>
              <a:t>harmony</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with</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nature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to</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lighten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our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footprint</a:t>
            </a:r>
            <a:endParaRPr lang="es-ES_tradnl" sz="2500" b="1" dirty="0">
              <a:solidFill>
                <a:schemeClr val="tx1"/>
              </a:solidFill>
              <a:latin typeface="Century Gothic" panose="020B0502020202020204" pitchFamily="34" charset="0"/>
            </a:endParaRPr>
          </a:p>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Closing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the</a:t>
            </a:r>
            <a:r>
              <a:rPr lang="es-ES_tradnl" sz="2500" b="0" dirty="0">
                <a:solidFill>
                  <a:schemeClr val="tx1"/>
                </a:solidFill>
                <a:latin typeface="Century Gothic" panose="020B0502020202020204" pitchFamily="34" charset="0"/>
              </a:rPr>
              <a:t> net </a:t>
            </a:r>
            <a:r>
              <a:rPr lang="es-ES_tradnl" sz="2500" b="0" dirty="0" err="1">
                <a:solidFill>
                  <a:schemeClr val="tx1"/>
                </a:solidFill>
                <a:latin typeface="Century Gothic" panose="020B0502020202020204" pitchFamily="34" charset="0"/>
              </a:rPr>
              <a:t>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fish</a:t>
            </a:r>
            <a:r>
              <a:rPr lang="es-ES_tradnl" sz="2500" b="0" dirty="0">
                <a:solidFill>
                  <a:schemeClr val="tx1"/>
                </a:solidFill>
                <a:latin typeface="Century Gothic" panose="020B0502020202020204" pitchFamily="34" charset="0"/>
              </a:rPr>
              <a:t> escapes and </a:t>
            </a:r>
            <a:r>
              <a:rPr lang="es-ES_tradnl" sz="2500" b="0" dirty="0" err="1">
                <a:solidFill>
                  <a:schemeClr val="tx1"/>
                </a:solidFill>
                <a:latin typeface="Century Gothic" panose="020B0502020202020204" pitchFamily="34" charset="0"/>
              </a:rPr>
              <a:t>organic</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waste</a:t>
            </a:r>
            <a:endParaRPr lang="es-ES_tradnl" sz="2500" b="1" dirty="0">
              <a:solidFill>
                <a:schemeClr val="tx1"/>
              </a:solidFill>
              <a:latin typeface="Century Gothic" panose="020B0502020202020204" pitchFamily="34" charset="0"/>
            </a:endParaRP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pic>
        <p:nvPicPr>
          <p:cNvPr id="10" name="Picture 9">
            <a:extLst>
              <a:ext uri="{FF2B5EF4-FFF2-40B4-BE49-F238E27FC236}">
                <a16:creationId xmlns:a16="http://schemas.microsoft.com/office/drawing/2014/main" id="{9131E177-9F12-626F-52E6-BB65FB9FDD9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506947" y="1964626"/>
            <a:ext cx="2543968" cy="2361512"/>
          </a:xfrm>
          <a:prstGeom prst="rect">
            <a:avLst/>
          </a:prstGeom>
        </p:spPr>
      </p:pic>
    </p:spTree>
    <p:extLst>
      <p:ext uri="{BB962C8B-B14F-4D97-AF65-F5344CB8AC3E}">
        <p14:creationId xmlns:p14="http://schemas.microsoft.com/office/powerpoint/2010/main" val="399852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sp>
        <p:nvSpPr>
          <p:cNvPr id="16" name="Rectangle 15">
            <a:extLst>
              <a:ext uri="{FF2B5EF4-FFF2-40B4-BE49-F238E27FC236}">
                <a16:creationId xmlns:a16="http://schemas.microsoft.com/office/drawing/2014/main" id="{3CDA4E80-FC2F-6AB4-5093-DA9F64474F7F}"/>
              </a:ext>
            </a:extLst>
          </p:cNvPr>
          <p:cNvSpPr/>
          <p:nvPr userDrawn="1"/>
        </p:nvSpPr>
        <p:spPr>
          <a:xfrm>
            <a:off x="0"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4" name="Rectángulo 5">
            <a:extLst>
              <a:ext uri="{FF2B5EF4-FFF2-40B4-BE49-F238E27FC236}">
                <a16:creationId xmlns:a16="http://schemas.microsoft.com/office/drawing/2014/main" id="{5F6A41B7-39B8-E664-E0DE-8C7CBCF9B4AD}"/>
              </a:ext>
            </a:extLst>
          </p:cNvPr>
          <p:cNvSpPr/>
          <p:nvPr userDrawn="1"/>
        </p:nvSpPr>
        <p:spPr>
          <a:xfrm>
            <a:off x="548341" y="2220284"/>
            <a:ext cx="2517588" cy="2246769"/>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99% water,1% fish</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Our generous stocking levels give salmon all the space they need for a happier,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healthier life.</a:t>
            </a:r>
          </a:p>
        </p:txBody>
      </p:sp>
      <p:sp>
        <p:nvSpPr>
          <p:cNvPr id="5" name="Rectángulo 5">
            <a:extLst>
              <a:ext uri="{FF2B5EF4-FFF2-40B4-BE49-F238E27FC236}">
                <a16:creationId xmlns:a16="http://schemas.microsoft.com/office/drawing/2014/main" id="{D451FBD2-9EE3-8A3E-639E-7E3FCCF722AB}"/>
              </a:ext>
            </a:extLst>
          </p:cNvPr>
          <p:cNvSpPr/>
          <p:nvPr userDrawn="1"/>
        </p:nvSpPr>
        <p:spPr>
          <a:xfrm>
            <a:off x="3407584" y="2220284"/>
            <a:ext cx="2517588" cy="2400657"/>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Setting standards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are revolutionising fish welfare and are proud to have helped create the ASC salmon standard and earned GLOBALG.A.P., ASC and BAP certifications.</a:t>
            </a:r>
          </a:p>
        </p:txBody>
      </p:sp>
      <p:sp>
        <p:nvSpPr>
          <p:cNvPr id="6" name="Rectángulo 5">
            <a:extLst>
              <a:ext uri="{FF2B5EF4-FFF2-40B4-BE49-F238E27FC236}">
                <a16:creationId xmlns:a16="http://schemas.microsoft.com/office/drawing/2014/main" id="{7661D127-886A-4F95-0A5D-EE0B6E36BE45}"/>
              </a:ext>
            </a:extLst>
          </p:cNvPr>
          <p:cNvSpPr/>
          <p:nvPr userDrawn="1"/>
        </p:nvSpPr>
        <p:spPr>
          <a:xfrm>
            <a:off x="6266827" y="2220284"/>
            <a:ext cx="2517588" cy="2492990"/>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97% reductions in sea lice</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Our cleaner fish are doing a great job of protecting our salmon – just one of the tools we’ve developed to keep them healthy.</a:t>
            </a:r>
          </a:p>
        </p:txBody>
      </p:sp>
      <p:sp>
        <p:nvSpPr>
          <p:cNvPr id="7" name="Rectángulo 5">
            <a:extLst>
              <a:ext uri="{FF2B5EF4-FFF2-40B4-BE49-F238E27FC236}">
                <a16:creationId xmlns:a16="http://schemas.microsoft.com/office/drawing/2014/main" id="{E45A4B03-FD6E-E2D5-015E-167599ED0578}"/>
              </a:ext>
            </a:extLst>
          </p:cNvPr>
          <p:cNvSpPr/>
          <p:nvPr userDrawn="1"/>
        </p:nvSpPr>
        <p:spPr>
          <a:xfrm>
            <a:off x="9126071" y="2220284"/>
            <a:ext cx="2517588" cy="2400657"/>
          </a:xfrm>
          <a:prstGeom prst="rect">
            <a:avLst/>
          </a:prstGeom>
        </p:spPr>
        <p:txBody>
          <a:bodyPr wrap="square">
            <a:spAutoFit/>
          </a:bodyPr>
          <a:lstStyle/>
          <a:p>
            <a:pPr algn="ctr"/>
            <a:r>
              <a:rPr lang="en-GB" sz="2200" b="1" i="0" kern="1200" dirty="0">
                <a:solidFill>
                  <a:schemeClr val="bg1"/>
                </a:solidFill>
                <a:effectLst/>
                <a:latin typeface="+mn-lt"/>
                <a:ea typeface="+mn-ea"/>
                <a:cs typeface="+mn-cs"/>
              </a:rPr>
              <a:t>Smart technology</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Our unique system collects real-time information on growth, weight distribution, autonomous feeding, lice numbers and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fish welfare.</a:t>
            </a:r>
          </a:p>
        </p:txBody>
      </p:sp>
      <p:pic>
        <p:nvPicPr>
          <p:cNvPr id="8" name="Picture 7">
            <a:extLst>
              <a:ext uri="{FF2B5EF4-FFF2-40B4-BE49-F238E27FC236}">
                <a16:creationId xmlns:a16="http://schemas.microsoft.com/office/drawing/2014/main" id="{1D41CAB5-03E9-94C4-44E8-9E2A5F24FDB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483704" y="1452968"/>
            <a:ext cx="636542" cy="618417"/>
          </a:xfrm>
          <a:prstGeom prst="rect">
            <a:avLst/>
          </a:prstGeom>
        </p:spPr>
      </p:pic>
      <p:pic>
        <p:nvPicPr>
          <p:cNvPr id="9" name="Picture 8">
            <a:extLst>
              <a:ext uri="{FF2B5EF4-FFF2-40B4-BE49-F238E27FC236}">
                <a16:creationId xmlns:a16="http://schemas.microsoft.com/office/drawing/2014/main" id="{C13E52B1-8310-64AF-B261-ED011FA9EAB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48106" y="1452968"/>
            <a:ext cx="636542" cy="618417"/>
          </a:xfrm>
          <a:prstGeom prst="rect">
            <a:avLst/>
          </a:prstGeom>
        </p:spPr>
      </p:pic>
      <p:pic>
        <p:nvPicPr>
          <p:cNvPr id="10" name="Picture 9">
            <a:extLst>
              <a:ext uri="{FF2B5EF4-FFF2-40B4-BE49-F238E27FC236}">
                <a16:creationId xmlns:a16="http://schemas.microsoft.com/office/drawing/2014/main" id="{57D952F1-FC2C-0933-2BC7-014945E2506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7353" y="1452968"/>
            <a:ext cx="636542" cy="618417"/>
          </a:xfrm>
          <a:prstGeom prst="rect">
            <a:avLst/>
          </a:prstGeom>
        </p:spPr>
      </p:pic>
      <p:pic>
        <p:nvPicPr>
          <p:cNvPr id="11" name="Picture 10">
            <a:extLst>
              <a:ext uri="{FF2B5EF4-FFF2-40B4-BE49-F238E27FC236}">
                <a16:creationId xmlns:a16="http://schemas.microsoft.com/office/drawing/2014/main" id="{919B71D5-6189-502F-7945-F4DF9003247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071753" y="1452968"/>
            <a:ext cx="636542" cy="618417"/>
          </a:xfrm>
          <a:prstGeom prst="rect">
            <a:avLst/>
          </a:prstGeom>
        </p:spPr>
      </p:pic>
      <p:cxnSp>
        <p:nvCxnSpPr>
          <p:cNvPr id="13" name="Conector recto 3">
            <a:extLst>
              <a:ext uri="{FF2B5EF4-FFF2-40B4-BE49-F238E27FC236}">
                <a16:creationId xmlns:a16="http://schemas.microsoft.com/office/drawing/2014/main" id="{1594B38F-8FE9-5C66-AE29-1DC7395AA9D2}"/>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5" name="Rectángulo 4">
            <a:extLst>
              <a:ext uri="{FF2B5EF4-FFF2-40B4-BE49-F238E27FC236}">
                <a16:creationId xmlns:a16="http://schemas.microsoft.com/office/drawing/2014/main" id="{08DFDA35-A2C5-D781-2737-F41E6607D9FA}"/>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Tree>
    <p:extLst>
      <p:ext uri="{BB962C8B-B14F-4D97-AF65-F5344CB8AC3E}">
        <p14:creationId xmlns:p14="http://schemas.microsoft.com/office/powerpoint/2010/main" val="36301493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2580194"/>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Selecting the perfect environments for our fish</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Ensuring that we protect the ecosystems that surround us</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Finding natural solutions for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sea lice</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1659732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2926442"/>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Using vaccinations and good husbandry to replace antibiotics</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MOWI 4.0 is transforming the way we care for fish</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Heading for 100% sustainability certification across our sites worldwide</a:t>
            </a:r>
          </a:p>
        </p:txBody>
      </p:sp>
      <p:pic>
        <p:nvPicPr>
          <p:cNvPr id="7" name="Picture 6">
            <a:extLst>
              <a:ext uri="{FF2B5EF4-FFF2-40B4-BE49-F238E27FC236}">
                <a16:creationId xmlns:a16="http://schemas.microsoft.com/office/drawing/2014/main" id="{100E510F-8DE5-E28D-F457-F83E1AAF2DC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6820659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20829941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788244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3618939"/>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a:solidFill>
                  <a:schemeClr val="tx1"/>
                </a:solidFill>
                <a:latin typeface="Century Gothic" panose="020B0502020202020204" pitchFamily="34" charset="0"/>
              </a:rPr>
              <a:t>We select the strongest, healthiest and tastiest of each generation to continually improve the world’s finest breed </a:t>
            </a:r>
          </a:p>
          <a:p>
            <a:pPr marL="230400" marR="0" lvl="0" indent="-2304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s-ES_tradnl" sz="2500" b="0" dirty="0">
                <a:solidFill>
                  <a:schemeClr val="tx1"/>
                </a:solidFill>
                <a:latin typeface="Century Gothic" panose="020B0502020202020204" pitchFamily="34" charset="0"/>
              </a:rPr>
              <a:t>We identify the natural traits and characteristics to make each generation more resilient and productive than the last</a:t>
            </a:r>
          </a:p>
          <a:p>
            <a:pPr marL="230400" marR="0" lvl="0" indent="-2304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s-ES_tradnl" sz="2500" b="0" dirty="0">
                <a:solidFill>
                  <a:schemeClr val="tx1"/>
                </a:solidFill>
                <a:latin typeface="Century Gothic" panose="020B0502020202020204" pitchFamily="34" charset="0"/>
              </a:rPr>
              <a:t>We have been perfecting our breed since 1964</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pic>
        <p:nvPicPr>
          <p:cNvPr id="5" name="Picture 4">
            <a:extLst>
              <a:ext uri="{FF2B5EF4-FFF2-40B4-BE49-F238E27FC236}">
                <a16:creationId xmlns:a16="http://schemas.microsoft.com/office/drawing/2014/main" id="{E1B33602-9712-51BE-F896-A83FC63ACDCF}"/>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221993" y="1533473"/>
            <a:ext cx="3113876" cy="3223819"/>
          </a:xfrm>
          <a:prstGeom prst="rect">
            <a:avLst/>
          </a:prstGeom>
        </p:spPr>
      </p:pic>
    </p:spTree>
    <p:extLst>
      <p:ext uri="{BB962C8B-B14F-4D97-AF65-F5344CB8AC3E}">
        <p14:creationId xmlns:p14="http://schemas.microsoft.com/office/powerpoint/2010/main" val="30423739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2" name="1280x853 MOWI HARVEST - Walking" descr="1280x853 MOWI HARVEST - Walking">
            <a:hlinkClick r:id="" action="ppaction://media"/>
            <a:extLst>
              <a:ext uri="{FF2B5EF4-FFF2-40B4-BE49-F238E27FC236}">
                <a16:creationId xmlns:a16="http://schemas.microsoft.com/office/drawing/2014/main" id="{2BF17AD0-CB22-8E28-5FD3-93925BF99C0F}"/>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 y="-1255888"/>
            <a:ext cx="12192000" cy="8115476"/>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015663"/>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Harvest</a:t>
            </a:r>
            <a:endParaRPr lang="es-ES_tradnl" sz="6000" b="1" dirty="0">
              <a:solidFill>
                <a:schemeClr val="bg1"/>
              </a:solidFill>
              <a:latin typeface="Century Gothic" panose="020B0502020202020204" pitchFamily="34" charset="0"/>
            </a:endParaRPr>
          </a:p>
        </p:txBody>
      </p:sp>
      <p:pic>
        <p:nvPicPr>
          <p:cNvPr id="20" name="Picture 19">
            <a:extLst>
              <a:ext uri="{FF2B5EF4-FFF2-40B4-BE49-F238E27FC236}">
                <a16:creationId xmlns:a16="http://schemas.microsoft.com/office/drawing/2014/main" id="{5BE57369-924B-B50B-25DD-518672DB769B}"/>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426619" y="2024357"/>
            <a:ext cx="1338760" cy="1028671"/>
          </a:xfrm>
          <a:prstGeom prst="rect">
            <a:avLst/>
          </a:prstGeom>
        </p:spPr>
      </p:pic>
    </p:spTree>
    <p:extLst>
      <p:ext uri="{BB962C8B-B14F-4D97-AF65-F5344CB8AC3E}">
        <p14:creationId xmlns:p14="http://schemas.microsoft.com/office/powerpoint/2010/main" val="216913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2926442"/>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Continually</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perfecting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world-class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harvesting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methods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for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over</a:t>
            </a:r>
            <a:r>
              <a:rPr lang="es-ES_tradnl" sz="2500" b="0" dirty="0">
                <a:solidFill>
                  <a:schemeClr val="tx1"/>
                </a:solidFill>
                <a:latin typeface="Century Gothic" panose="020B0502020202020204" pitchFamily="34" charset="0"/>
              </a:rPr>
              <a:t> 60 </a:t>
            </a:r>
            <a:r>
              <a:rPr lang="es-ES_tradnl" sz="2500" b="0" dirty="0" err="1">
                <a:solidFill>
                  <a:schemeClr val="tx1"/>
                </a:solidFill>
                <a:latin typeface="Century Gothic" panose="020B0502020202020204" pitchFamily="34" charset="0"/>
              </a:rPr>
              <a:t>years</a:t>
            </a:r>
            <a:endParaRPr lang="es-ES_tradnl" sz="2500" b="0" dirty="0">
              <a:solidFill>
                <a:schemeClr val="tx1"/>
              </a:solidFill>
              <a:latin typeface="Century Gothic" panose="020B0502020202020204" pitchFamily="34" charset="0"/>
            </a:endParaRPr>
          </a:p>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Mowi’s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world-class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technologies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select</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optimal</a:t>
            </a:r>
            <a:r>
              <a:rPr lang="es-ES_tradnl" sz="2500" b="0" dirty="0">
                <a:solidFill>
                  <a:schemeClr val="tx1"/>
                </a:solidFill>
                <a:latin typeface="Century Gothic" panose="020B0502020202020204" pitchFamily="34" charset="0"/>
              </a:rPr>
              <a:t> time </a:t>
            </a:r>
            <a:r>
              <a:rPr lang="es-ES_tradnl" sz="2500" b="0" dirty="0" err="1">
                <a:solidFill>
                  <a:schemeClr val="tx1"/>
                </a:solidFill>
                <a:latin typeface="Century Gothic" panose="020B0502020202020204" pitchFamily="34" charset="0"/>
              </a:rPr>
              <a:t>for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harvesting</a:t>
            </a:r>
            <a:endParaRPr lang="es-ES_tradnl" sz="2500" b="0" dirty="0">
              <a:solidFill>
                <a:schemeClr val="tx1"/>
              </a:solidFill>
              <a:latin typeface="Century Gothic" panose="020B0502020202020204" pitchFamily="34" charset="0"/>
            </a:endParaRPr>
          </a:p>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Sophisticated</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harvesting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techniques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minimise</a:t>
            </a:r>
            <a:r>
              <a:rPr lang="es-ES_tradnl" sz="2500" b="0" dirty="0">
                <a:solidFill>
                  <a:schemeClr val="tx1"/>
                </a:solidFill>
                <a:latin typeface="Century Gothic" panose="020B0502020202020204" pitchFamily="34" charset="0"/>
              </a:rPr>
              <a:t> stress and </a:t>
            </a:r>
            <a:r>
              <a:rPr lang="es-ES_tradnl" sz="2500" b="0" dirty="0" err="1">
                <a:solidFill>
                  <a:schemeClr val="tx1"/>
                </a:solidFill>
                <a:latin typeface="Century Gothic" panose="020B0502020202020204" pitchFamily="34" charset="0"/>
              </a:rPr>
              <a:t>maximise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salmon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quality</a:t>
            </a:r>
            <a:endParaRPr lang="es-ES_tradnl" sz="2500" b="0" dirty="0">
              <a:solidFill>
                <a:schemeClr val="tx1"/>
              </a:solidFill>
              <a:latin typeface="Century Gothic" panose="020B0502020202020204" pitchFamily="34" charset="0"/>
            </a:endParaRP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pic>
        <p:nvPicPr>
          <p:cNvPr id="10" name="Picture 9">
            <a:extLst>
              <a:ext uri="{FF2B5EF4-FFF2-40B4-BE49-F238E27FC236}">
                <a16:creationId xmlns:a16="http://schemas.microsoft.com/office/drawing/2014/main" id="{5BEDFEC7-5163-6623-A2F6-B65DBF6C614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506947" y="2168020"/>
            <a:ext cx="2543968" cy="1954724"/>
          </a:xfrm>
          <a:prstGeom prst="rect">
            <a:avLst/>
          </a:prstGeom>
        </p:spPr>
      </p:pic>
    </p:spTree>
    <p:extLst>
      <p:ext uri="{BB962C8B-B14F-4D97-AF65-F5344CB8AC3E}">
        <p14:creationId xmlns:p14="http://schemas.microsoft.com/office/powerpoint/2010/main" val="8040692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 b="-1"/>
          <a:stretch/>
        </p:blipFill>
        <p:spPr>
          <a:xfrm rot="16200000">
            <a:off x="2667002" y="-2667006"/>
            <a:ext cx="6857995" cy="12192000"/>
          </a:xfrm>
          <a:prstGeom prst="rect">
            <a:avLst/>
          </a:prstGeom>
        </p:spPr>
      </p:pic>
      <p:sp>
        <p:nvSpPr>
          <p:cNvPr id="16" name="Rectangle 15">
            <a:extLst>
              <a:ext uri="{FF2B5EF4-FFF2-40B4-BE49-F238E27FC236}">
                <a16:creationId xmlns:a16="http://schemas.microsoft.com/office/drawing/2014/main" id="{3CDA4E80-FC2F-6AB4-5093-DA9F64474F7F}"/>
              </a:ext>
            </a:extLst>
          </p:cNvPr>
          <p:cNvSpPr/>
          <p:nvPr userDrawn="1"/>
        </p:nvSpPr>
        <p:spPr>
          <a:xfrm>
            <a:off x="-1"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4" name="Rectángulo 5">
            <a:extLst>
              <a:ext uri="{FF2B5EF4-FFF2-40B4-BE49-F238E27FC236}">
                <a16:creationId xmlns:a16="http://schemas.microsoft.com/office/drawing/2014/main" id="{5F6A41B7-39B8-E664-E0DE-8C7CBCF9B4AD}"/>
              </a:ext>
            </a:extLst>
          </p:cNvPr>
          <p:cNvSpPr/>
          <p:nvPr userDrawn="1"/>
        </p:nvSpPr>
        <p:spPr>
          <a:xfrm>
            <a:off x="548340" y="2220284"/>
            <a:ext cx="3350910" cy="2739211"/>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Around 466,000 tonnes of salmon</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That’s how much we harvest in a typical year and what makes </a:t>
            </a:r>
            <a:r>
              <a:rPr lang="en-GB" sz="1600" b="0" i="0" kern="1200" dirty="0" err="1">
                <a:solidFill>
                  <a:schemeClr val="bg1"/>
                </a:solidFill>
                <a:effectLst/>
                <a:latin typeface="Century Gothic" panose="020B0502020202020204" pitchFamily="34" charset="0"/>
                <a:ea typeface="+mn-ea"/>
                <a:cs typeface="+mn-cs"/>
              </a:rPr>
              <a:t>Mowi</a:t>
            </a:r>
            <a:r>
              <a:rPr lang="en-GB" sz="1600" b="0" i="0" kern="1200" dirty="0">
                <a:solidFill>
                  <a:schemeClr val="bg1"/>
                </a:solidFill>
                <a:effectLst/>
                <a:latin typeface="Century Gothic" panose="020B0502020202020204" pitchFamily="34" charset="0"/>
                <a:ea typeface="+mn-ea"/>
                <a:cs typeface="+mn-cs"/>
              </a:rPr>
              <a:t> a world leader, putting us in a unique position to set new standards.</a:t>
            </a:r>
          </a:p>
        </p:txBody>
      </p:sp>
      <p:sp>
        <p:nvSpPr>
          <p:cNvPr id="5" name="Rectángulo 5">
            <a:extLst>
              <a:ext uri="{FF2B5EF4-FFF2-40B4-BE49-F238E27FC236}">
                <a16:creationId xmlns:a16="http://schemas.microsoft.com/office/drawing/2014/main" id="{D451FBD2-9EE3-8A3E-639E-7E3FCCF722AB}"/>
              </a:ext>
            </a:extLst>
          </p:cNvPr>
          <p:cNvSpPr/>
          <p:nvPr userDrawn="1"/>
        </p:nvSpPr>
        <p:spPr>
          <a:xfrm>
            <a:off x="4420545" y="2220284"/>
            <a:ext cx="3350910" cy="2492990"/>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Sea harvest is the </a:t>
            </a:r>
            <a:br>
              <a:rPr lang="en-GB" sz="2200" b="1" i="0" kern="1200" dirty="0">
                <a:solidFill>
                  <a:schemeClr val="bg1"/>
                </a:solidFill>
                <a:effectLst/>
                <a:latin typeface="Century Gothic" panose="020B0502020202020204" pitchFamily="34" charset="0"/>
                <a:ea typeface="+mn-ea"/>
                <a:cs typeface="+mn-cs"/>
              </a:rPr>
            </a:br>
            <a:r>
              <a:rPr lang="en-GB" sz="2200" b="1" i="0" kern="1200" dirty="0">
                <a:solidFill>
                  <a:schemeClr val="bg1"/>
                </a:solidFill>
                <a:effectLst/>
                <a:latin typeface="Century Gothic" panose="020B0502020202020204" pitchFamily="34" charset="0"/>
                <a:ea typeface="+mn-ea"/>
                <a:cs typeface="+mn-cs"/>
              </a:rPr>
              <a:t>new gold standard</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Our newest generation of harvesting vessels ensures that no blood escapes and everything is captured for treatment and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safe disposal.</a:t>
            </a:r>
          </a:p>
        </p:txBody>
      </p:sp>
      <p:sp>
        <p:nvSpPr>
          <p:cNvPr id="7" name="Rectángulo 5">
            <a:extLst>
              <a:ext uri="{FF2B5EF4-FFF2-40B4-BE49-F238E27FC236}">
                <a16:creationId xmlns:a16="http://schemas.microsoft.com/office/drawing/2014/main" id="{E45A4B03-FD6E-E2D5-015E-167599ED0578}"/>
              </a:ext>
            </a:extLst>
          </p:cNvPr>
          <p:cNvSpPr/>
          <p:nvPr userDrawn="1"/>
        </p:nvSpPr>
        <p:spPr>
          <a:xfrm>
            <a:off x="8292749" y="2220284"/>
            <a:ext cx="3350910" cy="2339102"/>
          </a:xfrm>
          <a:prstGeom prst="rect">
            <a:avLst/>
          </a:prstGeom>
        </p:spPr>
        <p:txBody>
          <a:bodyPr wrap="square">
            <a:spAutoFit/>
          </a:bodyPr>
          <a:lstStyle/>
          <a:p>
            <a:pPr algn="ctr"/>
            <a:r>
              <a:rPr lang="en-GB" sz="2200" b="1" i="0" kern="1200" dirty="0">
                <a:solidFill>
                  <a:schemeClr val="bg1"/>
                </a:solidFill>
                <a:effectLst/>
                <a:latin typeface="+mn-lt"/>
                <a:ea typeface="+mn-ea"/>
                <a:cs typeface="+mn-cs"/>
              </a:rPr>
              <a:t>Precision engineering </a:t>
            </a:r>
            <a:br>
              <a:rPr lang="en-GB" sz="2200" b="1" i="0" kern="1200" dirty="0">
                <a:solidFill>
                  <a:schemeClr val="bg1"/>
                </a:solidFill>
                <a:effectLst/>
                <a:latin typeface="+mn-lt"/>
                <a:ea typeface="+mn-ea"/>
                <a:cs typeface="+mn-cs"/>
              </a:rPr>
            </a:br>
            <a:r>
              <a:rPr lang="en-GB" sz="2200" b="1" i="0" kern="1200" dirty="0">
                <a:solidFill>
                  <a:schemeClr val="bg1"/>
                </a:solidFill>
                <a:effectLst/>
                <a:latin typeface="+mn-lt"/>
                <a:ea typeface="+mn-ea"/>
                <a:cs typeface="+mn-cs"/>
              </a:rPr>
              <a:t>right to the end</a:t>
            </a:r>
          </a:p>
          <a:p>
            <a:pPr algn="ctr"/>
            <a:endParaRPr lang="en-GB" sz="2200" b="1" i="0" kern="1200" dirty="0">
              <a:solidFill>
                <a:schemeClr val="bg1"/>
              </a:solidFill>
              <a:effectLst/>
              <a:latin typeface="+mn-lt"/>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are pioneering advanced processes that handle fish more gently and ensure our salmon are harvested as effectively and humanely as possible.</a:t>
            </a:r>
          </a:p>
        </p:txBody>
      </p:sp>
      <p:pic>
        <p:nvPicPr>
          <p:cNvPr id="8" name="Picture 7">
            <a:extLst>
              <a:ext uri="{FF2B5EF4-FFF2-40B4-BE49-F238E27FC236}">
                <a16:creationId xmlns:a16="http://schemas.microsoft.com/office/drawing/2014/main" id="{1D41CAB5-03E9-94C4-44E8-9E2A5F24FDB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900364" y="1452968"/>
            <a:ext cx="636542" cy="618417"/>
          </a:xfrm>
          <a:prstGeom prst="rect">
            <a:avLst/>
          </a:prstGeom>
        </p:spPr>
      </p:pic>
      <p:pic>
        <p:nvPicPr>
          <p:cNvPr id="9" name="Picture 8">
            <a:extLst>
              <a:ext uri="{FF2B5EF4-FFF2-40B4-BE49-F238E27FC236}">
                <a16:creationId xmlns:a16="http://schemas.microsoft.com/office/drawing/2014/main" id="{C13E52B1-8310-64AF-B261-ED011FA9EAB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777729" y="1452968"/>
            <a:ext cx="636542" cy="618417"/>
          </a:xfrm>
          <a:prstGeom prst="rect">
            <a:avLst/>
          </a:prstGeom>
        </p:spPr>
      </p:pic>
      <p:pic>
        <p:nvPicPr>
          <p:cNvPr id="11" name="Picture 10">
            <a:extLst>
              <a:ext uri="{FF2B5EF4-FFF2-40B4-BE49-F238E27FC236}">
                <a16:creationId xmlns:a16="http://schemas.microsoft.com/office/drawing/2014/main" id="{919B71D5-6189-502F-7945-F4DF9003247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9655092" y="1452968"/>
            <a:ext cx="636542" cy="618417"/>
          </a:xfrm>
          <a:prstGeom prst="rect">
            <a:avLst/>
          </a:prstGeom>
        </p:spPr>
      </p:pic>
      <p:cxnSp>
        <p:nvCxnSpPr>
          <p:cNvPr id="13" name="Conector recto 3">
            <a:extLst>
              <a:ext uri="{FF2B5EF4-FFF2-40B4-BE49-F238E27FC236}">
                <a16:creationId xmlns:a16="http://schemas.microsoft.com/office/drawing/2014/main" id="{1594B38F-8FE9-5C66-AE29-1DC7395AA9D2}"/>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5" name="Rectángulo 4">
            <a:extLst>
              <a:ext uri="{FF2B5EF4-FFF2-40B4-BE49-F238E27FC236}">
                <a16:creationId xmlns:a16="http://schemas.microsoft.com/office/drawing/2014/main" id="{08DFDA35-A2C5-D781-2737-F41E6607D9FA}"/>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Tree>
    <p:extLst>
      <p:ext uri="{BB962C8B-B14F-4D97-AF65-F5344CB8AC3E}">
        <p14:creationId xmlns:p14="http://schemas.microsoft.com/office/powerpoint/2010/main" val="8782904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Lowering levels of stress to deliver higher levels of quality</a:t>
            </a:r>
          </a:p>
          <a:p>
            <a:pPr marL="230400" lvl="0" indent="-230400">
              <a:lnSpc>
                <a:spcPct val="90000"/>
              </a:lnSpc>
              <a:spcBef>
                <a:spcPts val="1000"/>
              </a:spcBef>
              <a:spcAft>
                <a:spcPts val="600"/>
              </a:spcAft>
              <a:buFont typeface="Arial" panose="020B0604020202020204" pitchFamily="34" charset="0"/>
              <a:buChar char="•"/>
            </a:pPr>
            <a:r>
              <a:rPr lang="en-GB" sz="2500" b="0" kern="1200" dirty="0" err="1">
                <a:solidFill>
                  <a:schemeClr val="tx1"/>
                </a:solidFill>
                <a:effectLst/>
                <a:latin typeface="Century Gothic" panose="020B0502020202020204" pitchFamily="34" charset="0"/>
                <a:ea typeface="+mn-ea"/>
                <a:cs typeface="+mn-cs"/>
              </a:rPr>
              <a:t>Mowi’s</a:t>
            </a:r>
            <a:r>
              <a:rPr lang="en-GB" sz="2500" b="0" kern="1200" dirty="0">
                <a:solidFill>
                  <a:schemeClr val="tx1"/>
                </a:solidFill>
                <a:effectLst/>
                <a:latin typeface="Century Gothic" panose="020B0502020202020204" pitchFamily="34" charset="0"/>
                <a:ea typeface="+mn-ea"/>
                <a:cs typeface="+mn-cs"/>
              </a:rPr>
              <a:t> Sea Harvest innovations are setting higher standards worldwide </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Raising levels of fish welfare, biosecurity and efficiency without compromising quality</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8456315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err="1">
                <a:solidFill>
                  <a:schemeClr val="tx1"/>
                </a:solidFill>
                <a:effectLst/>
                <a:latin typeface="Century Gothic" panose="020B0502020202020204" pitchFamily="34" charset="0"/>
                <a:ea typeface="+mn-ea"/>
                <a:cs typeface="+mn-cs"/>
              </a:rPr>
              <a:t>Mowi</a:t>
            </a:r>
            <a:r>
              <a:rPr lang="en-GB" sz="2500" b="0" kern="1200" dirty="0">
                <a:solidFill>
                  <a:schemeClr val="tx1"/>
                </a:solidFill>
                <a:effectLst/>
                <a:latin typeface="Century Gothic" panose="020B0502020202020204" pitchFamily="34" charset="0"/>
                <a:ea typeface="+mn-ea"/>
                <a:cs typeface="+mn-cs"/>
              </a:rPr>
              <a:t> 4.0 improves consistency and quality standards at harvest</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State-of-the-art monitoring delivers more consistent health, weight and size</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Advancing standards of research on all aspects of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fish health </a:t>
            </a:r>
          </a:p>
        </p:txBody>
      </p:sp>
      <p:pic>
        <p:nvPicPr>
          <p:cNvPr id="7" name="Picture 6">
            <a:extLst>
              <a:ext uri="{FF2B5EF4-FFF2-40B4-BE49-F238E27FC236}">
                <a16:creationId xmlns:a16="http://schemas.microsoft.com/office/drawing/2014/main" id="{100E510F-8DE5-E28D-F457-F83E1AAF2DC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16165277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41247770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31722899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3" name="1920x1080 MOWI PROCESSING - Salmon Skin" descr="1920x1080 MOWI PROCESSING - Salmon Skin">
            <a:hlinkClick r:id="" action="ppaction://media"/>
            <a:extLst>
              <a:ext uri="{FF2B5EF4-FFF2-40B4-BE49-F238E27FC236}">
                <a16:creationId xmlns:a16="http://schemas.microsoft.com/office/drawing/2014/main" id="{0FDC2E8D-1212-3934-D513-197974CB28FE}"/>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290"/>
            <a:ext cx="12199938" cy="6862465"/>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938992"/>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Processing &amp; Logistics</a:t>
            </a:r>
            <a:endParaRPr lang="es-ES_tradnl" sz="6000" b="1" dirty="0">
              <a:solidFill>
                <a:schemeClr val="bg1"/>
              </a:solidFill>
              <a:latin typeface="Century Gothic" panose="020B0502020202020204" pitchFamily="34" charset="0"/>
            </a:endParaRPr>
          </a:p>
        </p:txBody>
      </p:sp>
      <p:pic>
        <p:nvPicPr>
          <p:cNvPr id="7" name="Picture 6">
            <a:extLst>
              <a:ext uri="{FF2B5EF4-FFF2-40B4-BE49-F238E27FC236}">
                <a16:creationId xmlns:a16="http://schemas.microsoft.com/office/drawing/2014/main" id="{B2D3BFDB-459A-CAEC-B5C8-B0BB0134975F}"/>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384447" y="1756681"/>
            <a:ext cx="1423104" cy="1564023"/>
          </a:xfrm>
          <a:prstGeom prst="rect">
            <a:avLst/>
          </a:prstGeom>
        </p:spPr>
      </p:pic>
    </p:spTree>
    <p:extLst>
      <p:ext uri="{BB962C8B-B14F-4D97-AF65-F5344CB8AC3E}">
        <p14:creationId xmlns:p14="http://schemas.microsoft.com/office/powerpoint/2010/main" val="222096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5_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3618939"/>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Setting</a:t>
            </a:r>
            <a:r>
              <a:rPr lang="es-ES_tradnl" sz="2500" b="0" dirty="0">
                <a:solidFill>
                  <a:schemeClr val="tx1"/>
                </a:solidFill>
                <a:latin typeface="Century Gothic" panose="020B0502020202020204" pitchFamily="34" charset="0"/>
              </a:rPr>
              <a:t> new </a:t>
            </a:r>
            <a:r>
              <a:rPr lang="es-ES_tradnl" sz="2500" b="0" dirty="0" err="1">
                <a:solidFill>
                  <a:schemeClr val="tx1"/>
                </a:solidFill>
                <a:latin typeface="Century Gothic" panose="020B0502020202020204" pitchFamily="34" charset="0"/>
              </a:rPr>
              <a:t>best-practice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standards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through</a:t>
            </a:r>
            <a:r>
              <a:rPr lang="es-ES_tradnl" sz="2500" b="0" dirty="0">
                <a:solidFill>
                  <a:schemeClr val="tx1"/>
                </a:solidFill>
                <a:latin typeface="Century Gothic" panose="020B0502020202020204" pitchFamily="34" charset="0"/>
              </a:rPr>
              <a:t> innovative </a:t>
            </a:r>
            <a:r>
              <a:rPr lang="es-ES_tradnl" sz="2500" b="0" dirty="0" err="1">
                <a:solidFill>
                  <a:schemeClr val="tx1"/>
                </a:solidFill>
                <a:latin typeface="Century Gothic" panose="020B0502020202020204" pitchFamily="34" charset="0"/>
              </a:rPr>
              <a:t>processing</a:t>
            </a:r>
            <a:r>
              <a:rPr lang="es-ES_tradnl" sz="2500" b="0" dirty="0">
                <a:solidFill>
                  <a:schemeClr val="tx1"/>
                </a:solidFill>
                <a:latin typeface="Century Gothic" panose="020B0502020202020204" pitchFamily="34" charset="0"/>
              </a:rPr>
              <a:t> </a:t>
            </a:r>
            <a:br>
              <a:rPr lang="es-ES_tradnl" sz="2500" b="0" dirty="0">
                <a:solidFill>
                  <a:schemeClr val="tx1"/>
                </a:solidFill>
                <a:latin typeface="Century Gothic" panose="020B0502020202020204" pitchFamily="34" charset="0"/>
              </a:rPr>
            </a:br>
            <a:r>
              <a:rPr lang="es-ES_tradnl" sz="2500" b="0" dirty="0">
                <a:solidFill>
                  <a:schemeClr val="tx1"/>
                </a:solidFill>
                <a:latin typeface="Century Gothic" panose="020B0502020202020204" pitchFamily="34" charset="0"/>
              </a:rPr>
              <a:t>and </a:t>
            </a:r>
            <a:r>
              <a:rPr lang="es-ES_tradnl" sz="2500" b="0" dirty="0" err="1">
                <a:solidFill>
                  <a:schemeClr val="tx1"/>
                </a:solidFill>
                <a:latin typeface="Century Gothic" panose="020B0502020202020204" pitchFamily="34" charset="0"/>
              </a:rPr>
              <a:t>monitoring</a:t>
            </a:r>
            <a:r>
              <a:rPr lang="es-ES_tradnl" sz="2500" b="0" dirty="0">
                <a:solidFill>
                  <a:schemeClr val="tx1"/>
                </a:solidFill>
                <a:latin typeface="Century Gothic" panose="020B0502020202020204" pitchFamily="34" charset="0"/>
              </a:rPr>
              <a:t> </a:t>
            </a:r>
          </a:p>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Using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sophisticated</a:t>
            </a:r>
            <a:r>
              <a:rPr lang="es-ES_tradnl" sz="2500" b="0" dirty="0">
                <a:solidFill>
                  <a:schemeClr val="tx1"/>
                </a:solidFill>
                <a:latin typeface="Century Gothic" panose="020B0502020202020204" pitchFamily="34" charset="0"/>
              </a:rPr>
              <a:t> new </a:t>
            </a:r>
            <a:r>
              <a:rPr lang="es-ES_tradnl" sz="2500" b="0" dirty="0" err="1">
                <a:solidFill>
                  <a:schemeClr val="tx1"/>
                </a:solidFill>
                <a:latin typeface="Century Gothic" panose="020B0502020202020204" pitchFamily="34" charset="0"/>
              </a:rPr>
              <a:t>technologies</a:t>
            </a:r>
            <a:r>
              <a:rPr lang="es-ES_tradnl" sz="2500" b="0" dirty="0">
                <a:solidFill>
                  <a:schemeClr val="tx1"/>
                </a:solidFill>
                <a:latin typeface="Century Gothic" panose="020B0502020202020204" pitchFamily="34" charset="0"/>
              </a:rPr>
              <a:t> </a:t>
            </a:r>
            <a:br>
              <a:rPr lang="es-ES_tradnl" sz="2500" b="0" dirty="0">
                <a:solidFill>
                  <a:schemeClr val="tx1"/>
                </a:solidFill>
                <a:latin typeface="Century Gothic" panose="020B0502020202020204" pitchFamily="34" charset="0"/>
              </a:rPr>
            </a:br>
            <a:r>
              <a:rPr lang="es-ES_tradnl" sz="2500" b="0" dirty="0" err="1">
                <a:solidFill>
                  <a:schemeClr val="tx1"/>
                </a:solidFill>
                <a:latin typeface="Century Gothic" panose="020B0502020202020204" pitchFamily="34" charset="0"/>
              </a:rPr>
              <a:t>to</a:t>
            </a:r>
            <a:r>
              <a:rPr lang="es-ES_tradnl" sz="2500" b="0" dirty="0">
                <a:solidFill>
                  <a:schemeClr val="tx1"/>
                </a:solidFill>
                <a:latin typeface="Century Gothic" panose="020B0502020202020204" pitchFamily="34" charset="0"/>
              </a:rPr>
              <a:t> set </a:t>
            </a:r>
            <a:r>
              <a:rPr lang="es-ES_tradnl" sz="2500" b="0" dirty="0" err="1">
                <a:solidFill>
                  <a:schemeClr val="tx1"/>
                </a:solidFill>
                <a:latin typeface="Century Gothic" panose="020B0502020202020204" pitchFamily="34" charset="0"/>
              </a:rPr>
              <a:t>higher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standards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of</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quality</a:t>
            </a:r>
            <a:r>
              <a:rPr lang="es-ES_tradnl" sz="2500" b="0" dirty="0">
                <a:solidFill>
                  <a:schemeClr val="tx1"/>
                </a:solidFill>
                <a:latin typeface="Century Gothic" panose="020B0502020202020204" pitchFamily="34" charset="0"/>
              </a:rPr>
              <a:t> and </a:t>
            </a:r>
            <a:r>
              <a:rPr lang="es-ES_tradnl" sz="2500" b="0" dirty="0" err="1">
                <a:solidFill>
                  <a:schemeClr val="tx1"/>
                </a:solidFill>
                <a:latin typeface="Century Gothic" panose="020B0502020202020204" pitchFamily="34" charset="0"/>
              </a:rPr>
              <a:t>sustainability</a:t>
            </a:r>
            <a:endParaRPr lang="es-ES_tradnl" sz="2500" b="0" dirty="0">
              <a:solidFill>
                <a:schemeClr val="tx1"/>
              </a:solidFill>
              <a:latin typeface="Century Gothic" panose="020B0502020202020204" pitchFamily="34" charset="0"/>
            </a:endParaRPr>
          </a:p>
          <a:p>
            <a:pPr marL="230400" marR="0" lvl="0" indent="-2304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s-ES_tradnl" sz="2500" b="0" dirty="0" err="1">
                <a:solidFill>
                  <a:schemeClr val="tx1"/>
                </a:solidFill>
                <a:latin typeface="Century Gothic" panose="020B0502020202020204" pitchFamily="34" charset="0"/>
              </a:rPr>
              <a:t>Controlling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the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whole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value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chain</a:t>
            </a:r>
            <a:r>
              <a:rPr lang="es-ES_tradnl" sz="2500" b="0" dirty="0">
                <a:solidFill>
                  <a:schemeClr val="tx1"/>
                </a:solidFill>
                <a:latin typeface="Century Gothic" panose="020B0502020202020204" pitchFamily="34" charset="0"/>
              </a:rPr>
              <a:t> </a:t>
            </a:r>
            <a:br>
              <a:rPr lang="es-ES_tradnl" sz="2500" b="0" dirty="0">
                <a:solidFill>
                  <a:schemeClr val="tx1"/>
                </a:solidFill>
                <a:latin typeface="Century Gothic" panose="020B0502020202020204" pitchFamily="34" charset="0"/>
              </a:rPr>
            </a:br>
            <a:r>
              <a:rPr lang="es-ES_tradnl" sz="2500" b="0" dirty="0" err="1">
                <a:solidFill>
                  <a:schemeClr val="tx1"/>
                </a:solidFill>
                <a:latin typeface="Century Gothic" panose="020B0502020202020204" pitchFamily="34" charset="0"/>
              </a:rPr>
              <a:t>means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unrivalled</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precision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freshness</a:t>
            </a:r>
            <a:r>
              <a:rPr lang="es-ES_tradnl" sz="2500" b="0" dirty="0">
                <a:solidFill>
                  <a:schemeClr val="tx1"/>
                </a:solidFill>
                <a:latin typeface="Century Gothic" panose="020B0502020202020204" pitchFamily="34" charset="0"/>
              </a:rPr>
              <a:t> </a:t>
            </a:r>
            <a:br>
              <a:rPr lang="es-ES_tradnl" sz="2500" b="0" dirty="0">
                <a:solidFill>
                  <a:schemeClr val="tx1"/>
                </a:solidFill>
                <a:latin typeface="Century Gothic" panose="020B0502020202020204" pitchFamily="34" charset="0"/>
              </a:rPr>
            </a:br>
            <a:r>
              <a:rPr lang="es-ES_tradnl" sz="2500" b="0" dirty="0">
                <a:solidFill>
                  <a:schemeClr val="tx1"/>
                </a:solidFill>
                <a:latin typeface="Century Gothic" panose="020B0502020202020204" pitchFamily="34" charset="0"/>
              </a:rPr>
              <a:t>and </a:t>
            </a:r>
            <a:r>
              <a:rPr lang="es-ES_tradnl" sz="2500" b="0" dirty="0" err="1">
                <a:solidFill>
                  <a:schemeClr val="tx1"/>
                </a:solidFill>
                <a:latin typeface="Century Gothic" panose="020B0502020202020204" pitchFamily="34" charset="0"/>
              </a:rPr>
              <a:t>adaptability</a:t>
            </a:r>
            <a:endParaRPr lang="es-ES_tradnl" sz="2500" b="1" dirty="0">
              <a:solidFill>
                <a:schemeClr val="tx1"/>
              </a:solidFill>
              <a:latin typeface="Century Gothic" panose="020B0502020202020204" pitchFamily="34" charset="0"/>
            </a:endParaRP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10" name="Picture 9">
            <a:extLst>
              <a:ext uri="{FF2B5EF4-FFF2-40B4-BE49-F238E27FC236}">
                <a16:creationId xmlns:a16="http://schemas.microsoft.com/office/drawing/2014/main" id="{5BEDFEC7-5163-6623-A2F6-B65DBF6C614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889629" y="2168020"/>
            <a:ext cx="1778603" cy="1954724"/>
          </a:xfrm>
          <a:prstGeom prst="rect">
            <a:avLst/>
          </a:prstGeom>
        </p:spPr>
      </p:pic>
    </p:spTree>
    <p:extLst>
      <p:ext uri="{BB962C8B-B14F-4D97-AF65-F5344CB8AC3E}">
        <p14:creationId xmlns:p14="http://schemas.microsoft.com/office/powerpoint/2010/main" val="29805590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0" y="-938"/>
            <a:ext cx="12192000" cy="6857998"/>
          </a:xfrm>
          <a:prstGeom prst="rect">
            <a:avLst/>
          </a:prstGeom>
        </p:spPr>
      </p:pic>
      <p:sp>
        <p:nvSpPr>
          <p:cNvPr id="16" name="Rectangle 15">
            <a:extLst>
              <a:ext uri="{FF2B5EF4-FFF2-40B4-BE49-F238E27FC236}">
                <a16:creationId xmlns:a16="http://schemas.microsoft.com/office/drawing/2014/main" id="{3CDA4E80-FC2F-6AB4-5093-DA9F64474F7F}"/>
              </a:ext>
            </a:extLst>
          </p:cNvPr>
          <p:cNvSpPr/>
          <p:nvPr userDrawn="1"/>
        </p:nvSpPr>
        <p:spPr>
          <a:xfrm>
            <a:off x="0"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4" name="Rectángulo 5">
            <a:extLst>
              <a:ext uri="{FF2B5EF4-FFF2-40B4-BE49-F238E27FC236}">
                <a16:creationId xmlns:a16="http://schemas.microsoft.com/office/drawing/2014/main" id="{5F6A41B7-39B8-E664-E0DE-8C7CBCF9B4AD}"/>
              </a:ext>
            </a:extLst>
          </p:cNvPr>
          <p:cNvSpPr/>
          <p:nvPr userDrawn="1"/>
        </p:nvSpPr>
        <p:spPr>
          <a:xfrm>
            <a:off x="548341" y="2220284"/>
            <a:ext cx="2517588" cy="2831544"/>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100% accurate grading from 2022</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Our new scanning equipment will set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new standards by scientifically assessing and grading every individual fillet.</a:t>
            </a:r>
          </a:p>
        </p:txBody>
      </p:sp>
      <p:sp>
        <p:nvSpPr>
          <p:cNvPr id="5" name="Rectángulo 5">
            <a:extLst>
              <a:ext uri="{FF2B5EF4-FFF2-40B4-BE49-F238E27FC236}">
                <a16:creationId xmlns:a16="http://schemas.microsoft.com/office/drawing/2014/main" id="{D451FBD2-9EE3-8A3E-639E-7E3FCCF722AB}"/>
              </a:ext>
            </a:extLst>
          </p:cNvPr>
          <p:cNvSpPr/>
          <p:nvPr userDrawn="1"/>
        </p:nvSpPr>
        <p:spPr>
          <a:xfrm>
            <a:off x="3407584" y="2220284"/>
            <a:ext cx="2517588" cy="2831544"/>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Setting new freshness standards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Minimising journey times, and locating processing units close to consumption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points, helps us to optimise freshness.</a:t>
            </a:r>
          </a:p>
        </p:txBody>
      </p:sp>
      <p:sp>
        <p:nvSpPr>
          <p:cNvPr id="6" name="Rectángulo 5">
            <a:extLst>
              <a:ext uri="{FF2B5EF4-FFF2-40B4-BE49-F238E27FC236}">
                <a16:creationId xmlns:a16="http://schemas.microsoft.com/office/drawing/2014/main" id="{7661D127-886A-4F95-0A5D-EE0B6E36BE45}"/>
              </a:ext>
            </a:extLst>
          </p:cNvPr>
          <p:cNvSpPr/>
          <p:nvPr userDrawn="1"/>
        </p:nvSpPr>
        <p:spPr>
          <a:xfrm>
            <a:off x="6266827" y="2220284"/>
            <a:ext cx="2517588" cy="2739211"/>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All processing sites are certified</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All our processing facilities adopt the habitual and systemic food safety culture advocated by the Global Food Safety Initiative (GFSI).</a:t>
            </a:r>
          </a:p>
        </p:txBody>
      </p:sp>
      <p:sp>
        <p:nvSpPr>
          <p:cNvPr id="7" name="Rectángulo 5">
            <a:extLst>
              <a:ext uri="{FF2B5EF4-FFF2-40B4-BE49-F238E27FC236}">
                <a16:creationId xmlns:a16="http://schemas.microsoft.com/office/drawing/2014/main" id="{E45A4B03-FD6E-E2D5-015E-167599ED0578}"/>
              </a:ext>
            </a:extLst>
          </p:cNvPr>
          <p:cNvSpPr/>
          <p:nvPr userDrawn="1"/>
        </p:nvSpPr>
        <p:spPr>
          <a:xfrm>
            <a:off x="9126071" y="2220284"/>
            <a:ext cx="2517588" cy="2831544"/>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Sub-chilling can extend shelf life</a:t>
            </a:r>
            <a:br>
              <a:rPr lang="en-GB" sz="2200" b="1" i="0" kern="1200" dirty="0">
                <a:solidFill>
                  <a:schemeClr val="bg1"/>
                </a:solidFill>
                <a:effectLst/>
                <a:latin typeface="Century Gothic" panose="020B0502020202020204" pitchFamily="34" charset="0"/>
                <a:ea typeface="+mn-ea"/>
                <a:cs typeface="+mn-cs"/>
              </a:rPr>
            </a:br>
            <a:r>
              <a:rPr lang="en-GB" sz="2200" b="1" i="0" kern="1200" dirty="0">
                <a:solidFill>
                  <a:schemeClr val="bg1"/>
                </a:solidFill>
                <a:effectLst/>
                <a:latin typeface="Century Gothic" panose="020B0502020202020204" pitchFamily="34" charset="0"/>
                <a:ea typeface="+mn-ea"/>
                <a:cs typeface="+mn-cs"/>
              </a:rPr>
              <a:t>by up to 7 days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Exploring innovative new processes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helps us and our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customers operate more sustainably and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reduce wastage.</a:t>
            </a:r>
          </a:p>
        </p:txBody>
      </p:sp>
      <p:pic>
        <p:nvPicPr>
          <p:cNvPr id="8" name="Picture 7">
            <a:extLst>
              <a:ext uri="{FF2B5EF4-FFF2-40B4-BE49-F238E27FC236}">
                <a16:creationId xmlns:a16="http://schemas.microsoft.com/office/drawing/2014/main" id="{1D41CAB5-03E9-94C4-44E8-9E2A5F24FDB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483704" y="1452968"/>
            <a:ext cx="636542" cy="618417"/>
          </a:xfrm>
          <a:prstGeom prst="rect">
            <a:avLst/>
          </a:prstGeom>
        </p:spPr>
      </p:pic>
      <p:pic>
        <p:nvPicPr>
          <p:cNvPr id="9" name="Picture 8">
            <a:extLst>
              <a:ext uri="{FF2B5EF4-FFF2-40B4-BE49-F238E27FC236}">
                <a16:creationId xmlns:a16="http://schemas.microsoft.com/office/drawing/2014/main" id="{C13E52B1-8310-64AF-B261-ED011FA9EAB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48106" y="1452968"/>
            <a:ext cx="636542" cy="618417"/>
          </a:xfrm>
          <a:prstGeom prst="rect">
            <a:avLst/>
          </a:prstGeom>
        </p:spPr>
      </p:pic>
      <p:pic>
        <p:nvPicPr>
          <p:cNvPr id="10" name="Picture 9">
            <a:extLst>
              <a:ext uri="{FF2B5EF4-FFF2-40B4-BE49-F238E27FC236}">
                <a16:creationId xmlns:a16="http://schemas.microsoft.com/office/drawing/2014/main" id="{57D952F1-FC2C-0933-2BC7-014945E2506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7353" y="1452968"/>
            <a:ext cx="636542" cy="618417"/>
          </a:xfrm>
          <a:prstGeom prst="rect">
            <a:avLst/>
          </a:prstGeom>
        </p:spPr>
      </p:pic>
      <p:pic>
        <p:nvPicPr>
          <p:cNvPr id="11" name="Picture 10">
            <a:extLst>
              <a:ext uri="{FF2B5EF4-FFF2-40B4-BE49-F238E27FC236}">
                <a16:creationId xmlns:a16="http://schemas.microsoft.com/office/drawing/2014/main" id="{919B71D5-6189-502F-7945-F4DF9003247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071753" y="1452968"/>
            <a:ext cx="636542" cy="618417"/>
          </a:xfrm>
          <a:prstGeom prst="rect">
            <a:avLst/>
          </a:prstGeom>
        </p:spPr>
      </p:pic>
      <p:cxnSp>
        <p:nvCxnSpPr>
          <p:cNvPr id="13" name="Conector recto 3">
            <a:extLst>
              <a:ext uri="{FF2B5EF4-FFF2-40B4-BE49-F238E27FC236}">
                <a16:creationId xmlns:a16="http://schemas.microsoft.com/office/drawing/2014/main" id="{1594B38F-8FE9-5C66-AE29-1DC7395AA9D2}"/>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5" name="Rectángulo 4">
            <a:extLst>
              <a:ext uri="{FF2B5EF4-FFF2-40B4-BE49-F238E27FC236}">
                <a16:creationId xmlns:a16="http://schemas.microsoft.com/office/drawing/2014/main" id="{08DFDA35-A2C5-D781-2737-F41E6607D9FA}"/>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Tree>
    <p:extLst>
      <p:ext uri="{BB962C8B-B14F-4D97-AF65-F5344CB8AC3E}">
        <p14:creationId xmlns:p14="http://schemas.microsoft.com/office/powerpoint/2010/main" val="3604481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88B4374-FF78-D2AB-9908-455AEEBA6AD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8" name="Imagen 5">
            <a:extLst>
              <a:ext uri="{FF2B5EF4-FFF2-40B4-BE49-F238E27FC236}">
                <a16:creationId xmlns:a16="http://schemas.microsoft.com/office/drawing/2014/main" id="{4E39F61A-75B9-47C4-2AD9-6C227647D0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0" name="Rectangle 9">
            <a:extLst>
              <a:ext uri="{FF2B5EF4-FFF2-40B4-BE49-F238E27FC236}">
                <a16:creationId xmlns:a16="http://schemas.microsoft.com/office/drawing/2014/main" id="{65E569F5-5A94-E2AA-6C09-88E9EBEB3BE5}"/>
              </a:ext>
            </a:extLst>
          </p:cNvPr>
          <p:cNvSpPr/>
          <p:nvPr userDrawn="1"/>
        </p:nvSpPr>
        <p:spPr>
          <a:xfrm>
            <a:off x="0"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Rectángulo 5">
            <a:extLst>
              <a:ext uri="{FF2B5EF4-FFF2-40B4-BE49-F238E27FC236}">
                <a16:creationId xmlns:a16="http://schemas.microsoft.com/office/drawing/2014/main" id="{587108BC-D6FA-22FB-4101-3477C02E4B4F}"/>
              </a:ext>
            </a:extLst>
          </p:cNvPr>
          <p:cNvSpPr/>
          <p:nvPr userDrawn="1"/>
        </p:nvSpPr>
        <p:spPr>
          <a:xfrm>
            <a:off x="548341" y="2220284"/>
            <a:ext cx="2517588" cy="2923877"/>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Unique Breed</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Our salmon breed has been nurtured and developed like no other. We started selectively breeding farmed salmon in 1964. The Mowi pedigree stretches back over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14 generations.</a:t>
            </a:r>
          </a:p>
        </p:txBody>
      </p:sp>
      <p:sp>
        <p:nvSpPr>
          <p:cNvPr id="15" name="Rectángulo 5">
            <a:extLst>
              <a:ext uri="{FF2B5EF4-FFF2-40B4-BE49-F238E27FC236}">
                <a16:creationId xmlns:a16="http://schemas.microsoft.com/office/drawing/2014/main" id="{52BCDA73-E124-13F0-5737-24ED4B58CCE3}"/>
              </a:ext>
            </a:extLst>
          </p:cNvPr>
          <p:cNvSpPr/>
          <p:nvPr userDrawn="1"/>
        </p:nvSpPr>
        <p:spPr>
          <a:xfrm>
            <a:off x="3407584" y="2220284"/>
            <a:ext cx="2517588" cy="3785652"/>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Unrivalled expertise</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have the industry’s largest genetic research facility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with exceptional knowledge about Salmonid genetics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and development. Members of our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team helped map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the Atlantic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salmon genome.</a:t>
            </a:r>
          </a:p>
        </p:txBody>
      </p:sp>
      <p:sp>
        <p:nvSpPr>
          <p:cNvPr id="16" name="Rectángulo 5">
            <a:extLst>
              <a:ext uri="{FF2B5EF4-FFF2-40B4-BE49-F238E27FC236}">
                <a16:creationId xmlns:a16="http://schemas.microsoft.com/office/drawing/2014/main" id="{14E4675F-A8C2-9A3D-ADF5-EEC11B512AA0}"/>
              </a:ext>
            </a:extLst>
          </p:cNvPr>
          <p:cNvSpPr/>
          <p:nvPr userDrawn="1"/>
        </p:nvSpPr>
        <p:spPr>
          <a:xfrm>
            <a:off x="6266827" y="2220284"/>
            <a:ext cx="2517588" cy="3539430"/>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Naturally Healthier</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avoid genetic modification of any kind. To us, selecting from traits that occur naturally, is a safer route to take. We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don’t use antibiotics, medicines or hormones prophylactically or to promote growth.</a:t>
            </a:r>
          </a:p>
        </p:txBody>
      </p:sp>
      <p:sp>
        <p:nvSpPr>
          <p:cNvPr id="17" name="Rectángulo 5">
            <a:extLst>
              <a:ext uri="{FF2B5EF4-FFF2-40B4-BE49-F238E27FC236}">
                <a16:creationId xmlns:a16="http://schemas.microsoft.com/office/drawing/2014/main" id="{B5BD87A3-DFFA-7741-B9AE-54BBF5387BF7}"/>
              </a:ext>
            </a:extLst>
          </p:cNvPr>
          <p:cNvSpPr/>
          <p:nvPr userDrawn="1"/>
        </p:nvSpPr>
        <p:spPr>
          <a:xfrm>
            <a:off x="9126071" y="2220284"/>
            <a:ext cx="2517588" cy="3139321"/>
          </a:xfrm>
          <a:prstGeom prst="rect">
            <a:avLst/>
          </a:prstGeom>
        </p:spPr>
        <p:txBody>
          <a:bodyPr wrap="square">
            <a:spAutoFit/>
          </a:bodyPr>
          <a:lstStyle/>
          <a:p>
            <a:pPr algn="ctr"/>
            <a:r>
              <a:rPr lang="en-GB" sz="2200" b="1" i="0" kern="1200" dirty="0">
                <a:solidFill>
                  <a:schemeClr val="bg1"/>
                </a:solidFill>
                <a:effectLst/>
                <a:latin typeface="+mn-lt"/>
                <a:ea typeface="+mn-ea"/>
                <a:cs typeface="+mn-cs"/>
              </a:rPr>
              <a:t>Egg to plate</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As the only fully-integrated salmon producer, we reap the benefits of our breeding initiatives immediately. Mowi is the only salmon producer with a fully-integrated Breeding and Genetics team.</a:t>
            </a:r>
          </a:p>
        </p:txBody>
      </p:sp>
      <p:pic>
        <p:nvPicPr>
          <p:cNvPr id="19" name="Picture 18">
            <a:extLst>
              <a:ext uri="{FF2B5EF4-FFF2-40B4-BE49-F238E27FC236}">
                <a16:creationId xmlns:a16="http://schemas.microsoft.com/office/drawing/2014/main" id="{7C985B38-2F02-BCBC-B1F3-E3B604320BA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483704" y="1452968"/>
            <a:ext cx="636542" cy="618417"/>
          </a:xfrm>
          <a:prstGeom prst="rect">
            <a:avLst/>
          </a:prstGeom>
        </p:spPr>
      </p:pic>
      <p:pic>
        <p:nvPicPr>
          <p:cNvPr id="20" name="Picture 19">
            <a:extLst>
              <a:ext uri="{FF2B5EF4-FFF2-40B4-BE49-F238E27FC236}">
                <a16:creationId xmlns:a16="http://schemas.microsoft.com/office/drawing/2014/main" id="{67E2C20F-CEE3-6948-9389-5B7E0E6A1A99}"/>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48106" y="1452968"/>
            <a:ext cx="636542" cy="618417"/>
          </a:xfrm>
          <a:prstGeom prst="rect">
            <a:avLst/>
          </a:prstGeom>
        </p:spPr>
      </p:pic>
      <p:pic>
        <p:nvPicPr>
          <p:cNvPr id="21" name="Picture 20">
            <a:extLst>
              <a:ext uri="{FF2B5EF4-FFF2-40B4-BE49-F238E27FC236}">
                <a16:creationId xmlns:a16="http://schemas.microsoft.com/office/drawing/2014/main" id="{80AD321F-23A6-F580-F7FD-FA9549B1084D}"/>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7353" y="1452968"/>
            <a:ext cx="636542" cy="618417"/>
          </a:xfrm>
          <a:prstGeom prst="rect">
            <a:avLst/>
          </a:prstGeom>
        </p:spPr>
      </p:pic>
      <p:pic>
        <p:nvPicPr>
          <p:cNvPr id="22" name="Picture 21">
            <a:extLst>
              <a:ext uri="{FF2B5EF4-FFF2-40B4-BE49-F238E27FC236}">
                <a16:creationId xmlns:a16="http://schemas.microsoft.com/office/drawing/2014/main" id="{0D0A88E4-F778-DAB4-C6B0-8A9DB551876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071753" y="1452968"/>
            <a:ext cx="636542" cy="618417"/>
          </a:xfrm>
          <a:prstGeom prst="rect">
            <a:avLst/>
          </a:prstGeom>
        </p:spPr>
      </p:pic>
      <p:cxnSp>
        <p:nvCxnSpPr>
          <p:cNvPr id="23" name="Conector recto 3">
            <a:extLst>
              <a:ext uri="{FF2B5EF4-FFF2-40B4-BE49-F238E27FC236}">
                <a16:creationId xmlns:a16="http://schemas.microsoft.com/office/drawing/2014/main" id="{9C656967-A27E-6CBB-F6F4-509E5C9FD11E}"/>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25" name="Rectángulo 4">
            <a:extLst>
              <a:ext uri="{FF2B5EF4-FFF2-40B4-BE49-F238E27FC236}">
                <a16:creationId xmlns:a16="http://schemas.microsoft.com/office/drawing/2014/main" id="{7A70412E-8904-DA2F-76FC-1E2C36E72A1C}"/>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Tree>
    <p:extLst>
      <p:ext uri="{BB962C8B-B14F-4D97-AF65-F5344CB8AC3E}">
        <p14:creationId xmlns:p14="http://schemas.microsoft.com/office/powerpoint/2010/main" val="14485262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6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Shortened supply chains deliver new standards of freshness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and sustainability</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We don’t just set new standards we surpass them</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State of the art inspection equipment sets new standards</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of accuracy</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4583015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7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3618939"/>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Definitive data on melanin, gaping, cartilage, Omega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3 levels and colour scale all collected</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Our innovations are making pathogens a thing of the past</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Our pioneering sub-chilling systems improve quality, sustainability and shelf life</a:t>
            </a:r>
          </a:p>
        </p:txBody>
      </p:sp>
      <p:pic>
        <p:nvPicPr>
          <p:cNvPr id="7" name="Picture 6">
            <a:extLst>
              <a:ext uri="{FF2B5EF4-FFF2-40B4-BE49-F238E27FC236}">
                <a16:creationId xmlns:a16="http://schemas.microsoft.com/office/drawing/2014/main" id="{100E510F-8DE5-E28D-F457-F83E1AAF2DC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14425744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15940659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40752723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2" name="1280x1792 MOWI PRODUCT - Salmon Texture" descr="1280x1792 MOWI PRODUCT - Salmon Texture">
            <a:hlinkClick r:id="" action="ppaction://media"/>
            <a:extLst>
              <a:ext uri="{FF2B5EF4-FFF2-40B4-BE49-F238E27FC236}">
                <a16:creationId xmlns:a16="http://schemas.microsoft.com/office/drawing/2014/main" id="{42C929FD-65C9-6115-F99F-A138C8F93634}"/>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t="59673"/>
          <a:stretch/>
        </p:blipFill>
        <p:spPr>
          <a:xfrm>
            <a:off x="0" y="0"/>
            <a:ext cx="12192000" cy="6882764"/>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938992"/>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Product &amp; Innovation</a:t>
            </a:r>
            <a:endParaRPr lang="es-ES_tradnl" sz="6000" b="1" dirty="0">
              <a:solidFill>
                <a:schemeClr val="bg1"/>
              </a:solidFill>
              <a:latin typeface="Century Gothic" panose="020B0502020202020204" pitchFamily="34" charset="0"/>
            </a:endParaRPr>
          </a:p>
        </p:txBody>
      </p:sp>
      <p:pic>
        <p:nvPicPr>
          <p:cNvPr id="8" name="Picture 7">
            <a:extLst>
              <a:ext uri="{FF2B5EF4-FFF2-40B4-BE49-F238E27FC236}">
                <a16:creationId xmlns:a16="http://schemas.microsoft.com/office/drawing/2014/main" id="{773A4EC8-5A4B-4449-3D6D-5C2D8795607F}"/>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384447" y="1756681"/>
            <a:ext cx="1423104" cy="1564023"/>
          </a:xfrm>
          <a:prstGeom prst="rect">
            <a:avLst/>
          </a:prstGeom>
        </p:spPr>
      </p:pic>
    </p:spTree>
    <p:extLst>
      <p:ext uri="{BB962C8B-B14F-4D97-AF65-F5344CB8AC3E}">
        <p14:creationId xmlns:p14="http://schemas.microsoft.com/office/powerpoint/2010/main" val="118719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video>
              <p:cMediaNode>
                <p:cTn id="8" repeatCount="indefinite" fill="hold" display="0">
                  <p:stCondLst>
                    <p:cond delay="indefinite"/>
                  </p:stCondLst>
                </p:cTn>
                <p:tgtEl>
                  <p:spTgt spid="2"/>
                </p:tgtEl>
              </p:cMediaNode>
            </p:vide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8_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2580194"/>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Enhancing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our</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value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chain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by</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setting</a:t>
            </a:r>
            <a:r>
              <a:rPr lang="es-ES_tradnl" sz="2500" b="0" dirty="0">
                <a:solidFill>
                  <a:schemeClr val="tx1"/>
                </a:solidFill>
                <a:latin typeface="Century Gothic" panose="020B0502020202020204" pitchFamily="34" charset="0"/>
              </a:rPr>
              <a:t> new </a:t>
            </a:r>
            <a:r>
              <a:rPr lang="es-ES_tradnl" sz="2500" b="0" dirty="0" err="1">
                <a:solidFill>
                  <a:schemeClr val="tx1"/>
                </a:solidFill>
                <a:latin typeface="Century Gothic" panose="020B0502020202020204" pitchFamily="34" charset="0"/>
              </a:rPr>
              <a:t>standards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of</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product</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innovation</a:t>
            </a:r>
            <a:endParaRPr lang="es-ES_tradnl" sz="2500" b="0" dirty="0">
              <a:solidFill>
                <a:schemeClr val="tx1"/>
              </a:solidFill>
              <a:latin typeface="Century Gothic" panose="020B0502020202020204" pitchFamily="34" charset="0"/>
            </a:endParaRPr>
          </a:p>
          <a:p>
            <a:pPr marL="230400" lvl="0" indent="-230400">
              <a:lnSpc>
                <a:spcPct val="90000"/>
              </a:lnSpc>
              <a:spcBef>
                <a:spcPts val="1000"/>
              </a:spcBef>
              <a:spcAft>
                <a:spcPts val="600"/>
              </a:spcAft>
              <a:buFont typeface="Arial" panose="020B0604020202020204" pitchFamily="34" charset="0"/>
              <a:buChar char="•"/>
            </a:pPr>
            <a:r>
              <a:rPr lang="es-ES_tradnl" sz="2500" b="0" dirty="0">
                <a:solidFill>
                  <a:schemeClr val="tx1"/>
                </a:solidFill>
                <a:latin typeface="Century Gothic" panose="020B0502020202020204" pitchFamily="34" charset="0"/>
              </a:rPr>
              <a:t>No </a:t>
            </a:r>
            <a:r>
              <a:rPr lang="es-ES_tradnl" sz="2500" b="0" dirty="0" err="1">
                <a:solidFill>
                  <a:schemeClr val="tx1"/>
                </a:solidFill>
                <a:latin typeface="Century Gothic" panose="020B0502020202020204" pitchFamily="34" charset="0"/>
              </a:rPr>
              <a:t>one</a:t>
            </a:r>
            <a:r>
              <a:rPr lang="es-ES_tradnl" sz="2500" b="0" dirty="0">
                <a:solidFill>
                  <a:schemeClr val="tx1"/>
                </a:solidFill>
                <a:latin typeface="Century Gothic" panose="020B0502020202020204" pitchFamily="34" charset="0"/>
              </a:rPr>
              <a:t> has more </a:t>
            </a:r>
            <a:r>
              <a:rPr lang="es-ES_tradnl" sz="2500" b="0" dirty="0" err="1">
                <a:solidFill>
                  <a:schemeClr val="tx1"/>
                </a:solidFill>
                <a:latin typeface="Century Gothic" panose="020B0502020202020204" pitchFamily="34" charset="0"/>
              </a:rPr>
              <a:t>resources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to</a:t>
            </a:r>
            <a:r>
              <a:rPr lang="es-ES_tradnl" sz="2500" b="0" dirty="0">
                <a:solidFill>
                  <a:schemeClr val="tx1"/>
                </a:solidFill>
                <a:latin typeface="Century Gothic" panose="020B0502020202020204" pitchFamily="34" charset="0"/>
              </a:rPr>
              <a:t> explore </a:t>
            </a:r>
            <a:r>
              <a:rPr lang="es-ES_tradnl" sz="2500" b="0" dirty="0" err="1">
                <a:solidFill>
                  <a:schemeClr val="tx1"/>
                </a:solidFill>
                <a:latin typeface="Century Gothic" panose="020B0502020202020204" pitchFamily="34" charset="0"/>
              </a:rPr>
              <a:t>the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next</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generation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of</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salmon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products</a:t>
            </a:r>
            <a:endParaRPr lang="es-ES_tradnl" sz="2500" b="0" dirty="0">
              <a:solidFill>
                <a:schemeClr val="tx1"/>
              </a:solidFill>
              <a:latin typeface="Century Gothic" panose="020B0502020202020204" pitchFamily="34" charset="0"/>
            </a:endParaRPr>
          </a:p>
          <a:p>
            <a:pPr marL="230400" marR="0" lvl="0" indent="-2304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s-ES_tradnl" sz="2500" b="0" dirty="0" err="1">
                <a:solidFill>
                  <a:schemeClr val="tx1"/>
                </a:solidFill>
                <a:latin typeface="Century Gothic" panose="020B0502020202020204" pitchFamily="34" charset="0"/>
              </a:rPr>
              <a:t>Drawing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on</a:t>
            </a:r>
            <a:r>
              <a:rPr lang="es-ES_tradnl" sz="2500" b="0" dirty="0">
                <a:solidFill>
                  <a:schemeClr val="tx1"/>
                </a:solidFill>
                <a:latin typeface="Century Gothic" panose="020B0502020202020204" pitchFamily="34" charset="0"/>
              </a:rPr>
              <a:t> global </a:t>
            </a:r>
            <a:r>
              <a:rPr lang="es-ES_tradnl" sz="2500" b="0" dirty="0" err="1">
                <a:solidFill>
                  <a:schemeClr val="tx1"/>
                </a:solidFill>
                <a:latin typeface="Century Gothic" panose="020B0502020202020204" pitchFamily="34" charset="0"/>
              </a:rPr>
              <a:t>expertise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to</a:t>
            </a:r>
            <a:r>
              <a:rPr lang="es-ES_tradnl" sz="2500" b="0" dirty="0">
                <a:solidFill>
                  <a:schemeClr val="tx1"/>
                </a:solidFill>
                <a:latin typeface="Century Gothic" panose="020B0502020202020204" pitchFamily="34" charset="0"/>
              </a:rPr>
              <a:t> share </a:t>
            </a:r>
            <a:r>
              <a:rPr lang="es-ES_tradnl" sz="2500" b="0" dirty="0" err="1">
                <a:solidFill>
                  <a:schemeClr val="tx1"/>
                </a:solidFill>
                <a:latin typeface="Century Gothic" panose="020B0502020202020204" pitchFamily="34" charset="0"/>
              </a:rPr>
              <a:t>inspired</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thinking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with</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customers</a:t>
            </a:r>
            <a:endParaRPr lang="es-ES_tradnl" sz="2500" b="1" dirty="0">
              <a:solidFill>
                <a:schemeClr val="tx1"/>
              </a:solidFill>
              <a:latin typeface="Century Gothic" panose="020B0502020202020204" pitchFamily="34" charset="0"/>
            </a:endParaRP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10" name="Picture 9">
            <a:extLst>
              <a:ext uri="{FF2B5EF4-FFF2-40B4-BE49-F238E27FC236}">
                <a16:creationId xmlns:a16="http://schemas.microsoft.com/office/drawing/2014/main" id="{5BEDFEC7-5163-6623-A2F6-B65DBF6C614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889629" y="2168021"/>
            <a:ext cx="1778603" cy="1954723"/>
          </a:xfrm>
          <a:prstGeom prst="rect">
            <a:avLst/>
          </a:prstGeom>
        </p:spPr>
      </p:pic>
    </p:spTree>
    <p:extLst>
      <p:ext uri="{BB962C8B-B14F-4D97-AF65-F5344CB8AC3E}">
        <p14:creationId xmlns:p14="http://schemas.microsoft.com/office/powerpoint/2010/main" val="2333063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5960"/>
            <a:ext cx="12191999" cy="6846080"/>
          </a:xfrm>
          <a:prstGeom prst="rect">
            <a:avLst/>
          </a:prstGeom>
        </p:spPr>
      </p:pic>
      <p:sp>
        <p:nvSpPr>
          <p:cNvPr id="16" name="Rectangle 15">
            <a:extLst>
              <a:ext uri="{FF2B5EF4-FFF2-40B4-BE49-F238E27FC236}">
                <a16:creationId xmlns:a16="http://schemas.microsoft.com/office/drawing/2014/main" id="{3CDA4E80-FC2F-6AB4-5093-DA9F64474F7F}"/>
              </a:ext>
            </a:extLst>
          </p:cNvPr>
          <p:cNvSpPr/>
          <p:nvPr userDrawn="1"/>
        </p:nvSpPr>
        <p:spPr>
          <a:xfrm>
            <a:off x="-1"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4" name="Rectángulo 5">
            <a:extLst>
              <a:ext uri="{FF2B5EF4-FFF2-40B4-BE49-F238E27FC236}">
                <a16:creationId xmlns:a16="http://schemas.microsoft.com/office/drawing/2014/main" id="{5F6A41B7-39B8-E664-E0DE-8C7CBCF9B4AD}"/>
              </a:ext>
            </a:extLst>
          </p:cNvPr>
          <p:cNvSpPr/>
          <p:nvPr userDrawn="1"/>
        </p:nvSpPr>
        <p:spPr>
          <a:xfrm>
            <a:off x="548341" y="2220284"/>
            <a:ext cx="2517588" cy="2000548"/>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World-leading development</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employ 50 specialists devoted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to new product development.</a:t>
            </a:r>
          </a:p>
        </p:txBody>
      </p:sp>
      <p:sp>
        <p:nvSpPr>
          <p:cNvPr id="5" name="Rectángulo 5">
            <a:extLst>
              <a:ext uri="{FF2B5EF4-FFF2-40B4-BE49-F238E27FC236}">
                <a16:creationId xmlns:a16="http://schemas.microsoft.com/office/drawing/2014/main" id="{D451FBD2-9EE3-8A3E-639E-7E3FCCF722AB}"/>
              </a:ext>
            </a:extLst>
          </p:cNvPr>
          <p:cNvSpPr/>
          <p:nvPr userDrawn="1"/>
        </p:nvSpPr>
        <p:spPr>
          <a:xfrm>
            <a:off x="3407584" y="2220284"/>
            <a:ext cx="2517588" cy="1754326"/>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600 new products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That’s how many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ideas we have in the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pipeline globally.</a:t>
            </a:r>
          </a:p>
        </p:txBody>
      </p:sp>
      <p:sp>
        <p:nvSpPr>
          <p:cNvPr id="6" name="Rectángulo 5">
            <a:extLst>
              <a:ext uri="{FF2B5EF4-FFF2-40B4-BE49-F238E27FC236}">
                <a16:creationId xmlns:a16="http://schemas.microsoft.com/office/drawing/2014/main" id="{7661D127-886A-4F95-0A5D-EE0B6E36BE45}"/>
              </a:ext>
            </a:extLst>
          </p:cNvPr>
          <p:cNvSpPr/>
          <p:nvPr userDrawn="1"/>
        </p:nvSpPr>
        <p:spPr>
          <a:xfrm>
            <a:off x="6266827" y="2220284"/>
            <a:ext cx="2517588" cy="2000548"/>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15 new </a:t>
            </a:r>
            <a:br>
              <a:rPr lang="en-GB" sz="2200" b="1" i="0" kern="1200" dirty="0">
                <a:solidFill>
                  <a:schemeClr val="bg1"/>
                </a:solidFill>
                <a:effectLst/>
                <a:latin typeface="Century Gothic" panose="020B0502020202020204" pitchFamily="34" charset="0"/>
                <a:ea typeface="+mn-ea"/>
                <a:cs typeface="+mn-cs"/>
              </a:rPr>
            </a:br>
            <a:r>
              <a:rPr lang="en-GB" sz="2200" b="1" i="0" kern="1200" dirty="0">
                <a:solidFill>
                  <a:schemeClr val="bg1"/>
                </a:solidFill>
                <a:effectLst/>
                <a:latin typeface="Century Gothic" panose="020B0502020202020204" pitchFamily="34" charset="0"/>
                <a:ea typeface="+mn-ea"/>
                <a:cs typeface="+mn-cs"/>
              </a:rPr>
              <a:t>product centres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have teams working on new products across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the world.</a:t>
            </a:r>
          </a:p>
        </p:txBody>
      </p:sp>
      <p:sp>
        <p:nvSpPr>
          <p:cNvPr id="7" name="Rectángulo 5">
            <a:extLst>
              <a:ext uri="{FF2B5EF4-FFF2-40B4-BE49-F238E27FC236}">
                <a16:creationId xmlns:a16="http://schemas.microsoft.com/office/drawing/2014/main" id="{E45A4B03-FD6E-E2D5-015E-167599ED0578}"/>
              </a:ext>
            </a:extLst>
          </p:cNvPr>
          <p:cNvSpPr/>
          <p:nvPr userDrawn="1"/>
        </p:nvSpPr>
        <p:spPr>
          <a:xfrm>
            <a:off x="9126071" y="2220284"/>
            <a:ext cx="2517588" cy="2092881"/>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200-300</a:t>
            </a:r>
            <a:br>
              <a:rPr lang="en-GB" sz="2200" b="1" i="0" kern="1200" dirty="0">
                <a:solidFill>
                  <a:schemeClr val="bg1"/>
                </a:solidFill>
                <a:effectLst/>
                <a:latin typeface="Century Gothic" panose="020B0502020202020204" pitchFamily="34" charset="0"/>
                <a:ea typeface="+mn-ea"/>
                <a:cs typeface="+mn-cs"/>
              </a:rPr>
            </a:br>
            <a:r>
              <a:rPr lang="en-GB" sz="2200" b="1" i="0" kern="1200" dirty="0">
                <a:solidFill>
                  <a:schemeClr val="bg1"/>
                </a:solidFill>
                <a:effectLst/>
                <a:latin typeface="Century Gothic" panose="020B0502020202020204" pitchFamily="34" charset="0"/>
                <a:ea typeface="+mn-ea"/>
                <a:cs typeface="+mn-cs"/>
              </a:rPr>
              <a:t>new products</a:t>
            </a:r>
            <a:br>
              <a:rPr lang="en-GB" sz="2200" b="1" i="0" kern="1200" dirty="0">
                <a:solidFill>
                  <a:schemeClr val="bg1"/>
                </a:solidFill>
                <a:effectLst/>
                <a:latin typeface="Century Gothic" panose="020B0502020202020204" pitchFamily="34" charset="0"/>
                <a:ea typeface="+mn-ea"/>
                <a:cs typeface="+mn-cs"/>
              </a:rPr>
            </a:br>
            <a:r>
              <a:rPr lang="en-GB" sz="2200" b="1" i="0" kern="1200" dirty="0">
                <a:solidFill>
                  <a:schemeClr val="bg1"/>
                </a:solidFill>
                <a:effectLst/>
                <a:latin typeface="Century Gothic" panose="020B0502020202020204" pitchFamily="34" charset="0"/>
                <a:ea typeface="+mn-ea"/>
                <a:cs typeface="+mn-cs"/>
              </a:rPr>
              <a:t>a month</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We review the market constantly to spot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new trends.</a:t>
            </a:r>
          </a:p>
        </p:txBody>
      </p:sp>
      <p:pic>
        <p:nvPicPr>
          <p:cNvPr id="8" name="Picture 7">
            <a:extLst>
              <a:ext uri="{FF2B5EF4-FFF2-40B4-BE49-F238E27FC236}">
                <a16:creationId xmlns:a16="http://schemas.microsoft.com/office/drawing/2014/main" id="{1D41CAB5-03E9-94C4-44E8-9E2A5F24FDB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483704" y="1452968"/>
            <a:ext cx="636542" cy="618417"/>
          </a:xfrm>
          <a:prstGeom prst="rect">
            <a:avLst/>
          </a:prstGeom>
        </p:spPr>
      </p:pic>
      <p:pic>
        <p:nvPicPr>
          <p:cNvPr id="9" name="Picture 8">
            <a:extLst>
              <a:ext uri="{FF2B5EF4-FFF2-40B4-BE49-F238E27FC236}">
                <a16:creationId xmlns:a16="http://schemas.microsoft.com/office/drawing/2014/main" id="{C13E52B1-8310-64AF-B261-ED011FA9EAB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48106" y="1452968"/>
            <a:ext cx="636542" cy="618417"/>
          </a:xfrm>
          <a:prstGeom prst="rect">
            <a:avLst/>
          </a:prstGeom>
        </p:spPr>
      </p:pic>
      <p:pic>
        <p:nvPicPr>
          <p:cNvPr id="10" name="Picture 9">
            <a:extLst>
              <a:ext uri="{FF2B5EF4-FFF2-40B4-BE49-F238E27FC236}">
                <a16:creationId xmlns:a16="http://schemas.microsoft.com/office/drawing/2014/main" id="{57D952F1-FC2C-0933-2BC7-014945E2506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7353" y="1452968"/>
            <a:ext cx="636542" cy="618417"/>
          </a:xfrm>
          <a:prstGeom prst="rect">
            <a:avLst/>
          </a:prstGeom>
        </p:spPr>
      </p:pic>
      <p:pic>
        <p:nvPicPr>
          <p:cNvPr id="11" name="Picture 10">
            <a:extLst>
              <a:ext uri="{FF2B5EF4-FFF2-40B4-BE49-F238E27FC236}">
                <a16:creationId xmlns:a16="http://schemas.microsoft.com/office/drawing/2014/main" id="{919B71D5-6189-502F-7945-F4DF9003247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071753" y="1452968"/>
            <a:ext cx="636542" cy="618417"/>
          </a:xfrm>
          <a:prstGeom prst="rect">
            <a:avLst/>
          </a:prstGeom>
        </p:spPr>
      </p:pic>
      <p:cxnSp>
        <p:nvCxnSpPr>
          <p:cNvPr id="13" name="Conector recto 3">
            <a:extLst>
              <a:ext uri="{FF2B5EF4-FFF2-40B4-BE49-F238E27FC236}">
                <a16:creationId xmlns:a16="http://schemas.microsoft.com/office/drawing/2014/main" id="{1594B38F-8FE9-5C66-AE29-1DC7395AA9D2}"/>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5" name="Rectángulo 4">
            <a:extLst>
              <a:ext uri="{FF2B5EF4-FFF2-40B4-BE49-F238E27FC236}">
                <a16:creationId xmlns:a16="http://schemas.microsoft.com/office/drawing/2014/main" id="{08DFDA35-A2C5-D781-2737-F41E6607D9FA}"/>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Tree>
    <p:extLst>
      <p:ext uri="{BB962C8B-B14F-4D97-AF65-F5344CB8AC3E}">
        <p14:creationId xmlns:p14="http://schemas.microsoft.com/office/powerpoint/2010/main" val="31837970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9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3618939"/>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Building on the reputation of Blue Foods to establish new standards in sustainability</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Analysing worldwide grocery and menu trends is inspiring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local innovation</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Our global presence draws inspiration for new products from all over the world</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1746271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0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2926442"/>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Get your experts to talk to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our experts – we believe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in collaboration</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Let’s set new standards in dynamic and recyclable packaging</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The key to trust is transparency</a:t>
            </a:r>
          </a:p>
        </p:txBody>
      </p:sp>
      <p:pic>
        <p:nvPicPr>
          <p:cNvPr id="7" name="Picture 6">
            <a:extLst>
              <a:ext uri="{FF2B5EF4-FFF2-40B4-BE49-F238E27FC236}">
                <a16:creationId xmlns:a16="http://schemas.microsoft.com/office/drawing/2014/main" id="{100E510F-8DE5-E28D-F457-F83E1AAF2DC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30391708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3461582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44207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Balancing genetic traits to optimise size, growth-rate, pigmentation and quality</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Deploying deep genetic knowledge to breed in resistance to pests and diseases </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Mapping the salmon genome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 a quantum leap for our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breeding programme </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We always choose naturally occurring genetic variation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 never GM</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33999672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39677504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pic>
        <p:nvPicPr>
          <p:cNvPr id="3" name="1920x1080 MOWI MARKET - BBQ Fillet" descr="1920x1080 MOWI MARKET - BBQ Fillet">
            <a:hlinkClick r:id="" action="ppaction://media"/>
            <a:extLst>
              <a:ext uri="{FF2B5EF4-FFF2-40B4-BE49-F238E27FC236}">
                <a16:creationId xmlns:a16="http://schemas.microsoft.com/office/drawing/2014/main" id="{4610B1D1-13F3-0E92-B25C-37B50D782D5A}"/>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 y="9525"/>
            <a:ext cx="12192000" cy="6858000"/>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6" name="Rectángulo 5">
            <a:extLst>
              <a:ext uri="{FF2B5EF4-FFF2-40B4-BE49-F238E27FC236}">
                <a16:creationId xmlns:a16="http://schemas.microsoft.com/office/drawing/2014/main" id="{0AD4D2D7-527E-4DB5-B9FB-F85BF6089F4C}"/>
              </a:ext>
            </a:extLst>
          </p:cNvPr>
          <p:cNvSpPr/>
          <p:nvPr userDrawn="1"/>
        </p:nvSpPr>
        <p:spPr>
          <a:xfrm>
            <a:off x="3701117" y="3469341"/>
            <a:ext cx="4789766" cy="1015663"/>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Market</a:t>
            </a:r>
            <a:endParaRPr lang="es-ES_tradnl" sz="6000" b="1" dirty="0">
              <a:solidFill>
                <a:schemeClr val="bg1"/>
              </a:solidFill>
              <a:latin typeface="Century Gothic" panose="020B0502020202020204" pitchFamily="34" charset="0"/>
            </a:endParaRPr>
          </a:p>
        </p:txBody>
      </p:sp>
      <p:pic>
        <p:nvPicPr>
          <p:cNvPr id="8" name="Picture 7">
            <a:extLst>
              <a:ext uri="{FF2B5EF4-FFF2-40B4-BE49-F238E27FC236}">
                <a16:creationId xmlns:a16="http://schemas.microsoft.com/office/drawing/2014/main" id="{F8462E44-15C3-BAC1-01FE-8EFCA8512F62}"/>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313987" y="1756681"/>
            <a:ext cx="1564023" cy="1564023"/>
          </a:xfrm>
          <a:prstGeom prst="rect">
            <a:avLst/>
          </a:prstGeom>
        </p:spPr>
      </p:pic>
    </p:spTree>
    <p:extLst>
      <p:ext uri="{BB962C8B-B14F-4D97-AF65-F5344CB8AC3E}">
        <p14:creationId xmlns:p14="http://schemas.microsoft.com/office/powerpoint/2010/main" val="325234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1_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E8BDBD-C248-45AE-2932-32D09B50F23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436224" y="1322265"/>
            <a:ext cx="5787462" cy="1453128"/>
          </a:xfrm>
          <a:prstGeom prst="rect">
            <a:avLst/>
          </a:prstGeom>
        </p:spPr>
      </p:pic>
      <p:sp>
        <p:nvSpPr>
          <p:cNvPr id="9" name="Rectángulo 5">
            <a:extLst>
              <a:ext uri="{FF2B5EF4-FFF2-40B4-BE49-F238E27FC236}">
                <a16:creationId xmlns:a16="http://schemas.microsoft.com/office/drawing/2014/main" id="{BF365A52-AC37-0B7D-CFD8-5C26E936F3C5}"/>
              </a:ext>
            </a:extLst>
          </p:cNvPr>
          <p:cNvSpPr/>
          <p:nvPr userDrawn="1"/>
        </p:nvSpPr>
        <p:spPr>
          <a:xfrm>
            <a:off x="548343" y="1532963"/>
            <a:ext cx="6793752" cy="2926442"/>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s-ES_tradnl" sz="2500" b="0" dirty="0" err="1">
                <a:solidFill>
                  <a:schemeClr val="tx1"/>
                </a:solidFill>
                <a:latin typeface="Century Gothic" panose="020B0502020202020204" pitchFamily="34" charset="0"/>
              </a:rPr>
              <a:t>Detailed</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analysis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of</a:t>
            </a:r>
            <a:r>
              <a:rPr lang="es-ES_tradnl" sz="2500" b="0" dirty="0">
                <a:solidFill>
                  <a:schemeClr val="tx1"/>
                </a:solidFill>
                <a:latin typeface="Century Gothic" panose="020B0502020202020204" pitchFamily="34" charset="0"/>
              </a:rPr>
              <a:t> global </a:t>
            </a:r>
            <a:r>
              <a:rPr lang="es-ES_tradnl" sz="2500" b="0" dirty="0" err="1">
                <a:solidFill>
                  <a:schemeClr val="tx1"/>
                </a:solidFill>
                <a:latin typeface="Century Gothic" panose="020B0502020202020204" pitchFamily="34" charset="0"/>
              </a:rPr>
              <a:t>trends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gives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us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unique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insights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into</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the</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market</a:t>
            </a:r>
            <a:r>
              <a:rPr lang="es-ES_tradnl" sz="2500" b="0" dirty="0">
                <a:solidFill>
                  <a:schemeClr val="tx1"/>
                </a:solidFill>
                <a:latin typeface="Century Gothic" panose="020B0502020202020204" pitchFamily="34" charset="0"/>
              </a:rPr>
              <a:t> </a:t>
            </a:r>
          </a:p>
          <a:p>
            <a:pPr marL="230400" lvl="0" indent="-230400">
              <a:lnSpc>
                <a:spcPct val="90000"/>
              </a:lnSpc>
              <a:spcBef>
                <a:spcPts val="1000"/>
              </a:spcBef>
              <a:spcAft>
                <a:spcPts val="600"/>
              </a:spcAft>
              <a:buFont typeface="Arial" panose="020B0604020202020204" pitchFamily="34" charset="0"/>
              <a:buChar char="•"/>
            </a:pPr>
            <a:r>
              <a:rPr lang="es-ES_tradnl" sz="2500" b="0" dirty="0">
                <a:solidFill>
                  <a:schemeClr val="tx1"/>
                </a:solidFill>
                <a:latin typeface="Century Gothic" panose="020B0502020202020204" pitchFamily="34" charset="0"/>
              </a:rPr>
              <a:t>Cross-</a:t>
            </a:r>
            <a:r>
              <a:rPr lang="es-ES_tradnl" sz="2500" b="0" dirty="0" err="1">
                <a:solidFill>
                  <a:schemeClr val="tx1"/>
                </a:solidFill>
                <a:latin typeface="Century Gothic" panose="020B0502020202020204" pitchFamily="34" charset="0"/>
              </a:rPr>
              <a:t>fertilising</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culinary</a:t>
            </a:r>
            <a:r>
              <a:rPr lang="es-ES_tradnl" sz="2500" b="0" dirty="0">
                <a:solidFill>
                  <a:schemeClr val="tx1"/>
                </a:solidFill>
                <a:latin typeface="Century Gothic" panose="020B0502020202020204" pitchFamily="34" charset="0"/>
              </a:rPr>
              <a:t> cultures </a:t>
            </a:r>
            <a:r>
              <a:rPr lang="es-ES_tradnl" sz="2500" b="0" dirty="0" err="1">
                <a:solidFill>
                  <a:schemeClr val="tx1"/>
                </a:solidFill>
                <a:latin typeface="Century Gothic" panose="020B0502020202020204" pitchFamily="34" charset="0"/>
              </a:rPr>
              <a:t>globally</a:t>
            </a:r>
            <a:r>
              <a:rPr lang="es-ES_tradnl" sz="2500" b="0" dirty="0">
                <a:solidFill>
                  <a:schemeClr val="tx1"/>
                </a:solidFill>
                <a:latin typeface="Century Gothic" panose="020B0502020202020204" pitchFamily="34" charset="0"/>
              </a:rPr>
              <a:t> drives new </a:t>
            </a:r>
            <a:r>
              <a:rPr lang="es-ES_tradnl" sz="2500" b="0" dirty="0" err="1">
                <a:solidFill>
                  <a:schemeClr val="tx1"/>
                </a:solidFill>
                <a:latin typeface="Century Gothic" panose="020B0502020202020204" pitchFamily="34" charset="0"/>
              </a:rPr>
              <a:t>market</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opportunities</a:t>
            </a:r>
            <a:endParaRPr lang="es-ES_tradnl" sz="2500" b="0" dirty="0">
              <a:solidFill>
                <a:schemeClr val="tx1"/>
              </a:solidFill>
              <a:latin typeface="Century Gothic" panose="020B0502020202020204" pitchFamily="34" charset="0"/>
            </a:endParaRPr>
          </a:p>
          <a:p>
            <a:pPr marL="230400" marR="0" lvl="0" indent="-2304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lang="es-ES_tradnl" sz="2500" b="0" dirty="0" err="1">
                <a:solidFill>
                  <a:schemeClr val="tx1"/>
                </a:solidFill>
                <a:latin typeface="Century Gothic" panose="020B0502020202020204" pitchFamily="34" charset="0"/>
              </a:rPr>
              <a:t>Exploring</a:t>
            </a:r>
            <a:r>
              <a:rPr lang="es-ES_tradnl" sz="2500" b="0" dirty="0">
                <a:solidFill>
                  <a:schemeClr val="tx1"/>
                </a:solidFill>
                <a:latin typeface="Century Gothic" panose="020B0502020202020204" pitchFamily="34" charset="0"/>
              </a:rPr>
              <a:t> innovative new </a:t>
            </a:r>
            <a:r>
              <a:rPr lang="es-ES_tradnl" sz="2500" b="0" dirty="0" err="1">
                <a:solidFill>
                  <a:schemeClr val="tx1"/>
                </a:solidFill>
                <a:latin typeface="Century Gothic" panose="020B0502020202020204" pitchFamily="34" charset="0"/>
              </a:rPr>
              <a:t>products</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to</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put</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salmon</a:t>
            </a:r>
            <a:r>
              <a:rPr lang="es-ES_tradnl" sz="2500" b="0" dirty="0">
                <a:solidFill>
                  <a:schemeClr val="tx1"/>
                </a:solidFill>
                <a:latin typeface="Century Gothic" panose="020B0502020202020204" pitchFamily="34" charset="0"/>
              </a:rPr>
              <a:t> </a:t>
            </a:r>
            <a:r>
              <a:rPr lang="es-ES_tradnl" sz="2500" b="0" dirty="0" err="1">
                <a:solidFill>
                  <a:schemeClr val="tx1"/>
                </a:solidFill>
                <a:latin typeface="Century Gothic" panose="020B0502020202020204" pitchFamily="34" charset="0"/>
              </a:rPr>
              <a:t>on</a:t>
            </a:r>
            <a:r>
              <a:rPr lang="es-ES_tradnl" sz="2500" b="0" dirty="0">
                <a:solidFill>
                  <a:schemeClr val="tx1"/>
                </a:solidFill>
                <a:latin typeface="Century Gothic" panose="020B0502020202020204" pitchFamily="34" charset="0"/>
              </a:rPr>
              <a:t> top </a:t>
            </a:r>
            <a:r>
              <a:rPr lang="es-ES_tradnl" sz="2500" b="0" dirty="0" err="1">
                <a:solidFill>
                  <a:schemeClr val="tx1"/>
                </a:solidFill>
                <a:latin typeface="Century Gothic" panose="020B0502020202020204" pitchFamily="34" charset="0"/>
              </a:rPr>
              <a:t>of</a:t>
            </a:r>
            <a:r>
              <a:rPr lang="es-ES_tradnl" sz="2500" b="0" dirty="0">
                <a:solidFill>
                  <a:schemeClr val="tx1"/>
                </a:solidFill>
                <a:latin typeface="Century Gothic" panose="020B0502020202020204" pitchFamily="34" charset="0"/>
              </a:rPr>
              <a:t> more </a:t>
            </a:r>
            <a:r>
              <a:rPr lang="es-ES_tradnl" sz="2500" b="0" dirty="0" err="1">
                <a:solidFill>
                  <a:schemeClr val="tx1"/>
                </a:solidFill>
                <a:latin typeface="Century Gothic" panose="020B0502020202020204" pitchFamily="34" charset="0"/>
              </a:rPr>
              <a:t>menus</a:t>
            </a:r>
            <a:r>
              <a:rPr lang="es-ES_tradnl" sz="2500" b="0" dirty="0">
                <a:solidFill>
                  <a:schemeClr val="tx1"/>
                </a:solidFill>
                <a:latin typeface="Century Gothic" panose="020B0502020202020204" pitchFamily="34" charset="0"/>
              </a:rPr>
              <a:t> and shopping </a:t>
            </a:r>
            <a:r>
              <a:rPr lang="es-ES_tradnl" sz="2500" b="0" dirty="0" err="1">
                <a:solidFill>
                  <a:schemeClr val="tx1"/>
                </a:solidFill>
                <a:latin typeface="Century Gothic" panose="020B0502020202020204" pitchFamily="34" charset="0"/>
              </a:rPr>
              <a:t>lists</a:t>
            </a:r>
            <a:endParaRPr lang="es-ES_tradnl" sz="2500" b="1" dirty="0">
              <a:solidFill>
                <a:schemeClr val="tx1"/>
              </a:solidFill>
              <a:latin typeface="Century Gothic" panose="020B0502020202020204" pitchFamily="34" charset="0"/>
            </a:endParaRP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20" name="Picture 19">
            <a:extLst>
              <a:ext uri="{FF2B5EF4-FFF2-40B4-BE49-F238E27FC236}">
                <a16:creationId xmlns:a16="http://schemas.microsoft.com/office/drawing/2014/main" id="{0B93C9C9-085F-63ED-4219-679969931B8E}"/>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pic>
        <p:nvPicPr>
          <p:cNvPr id="10" name="Picture 9">
            <a:extLst>
              <a:ext uri="{FF2B5EF4-FFF2-40B4-BE49-F238E27FC236}">
                <a16:creationId xmlns:a16="http://schemas.microsoft.com/office/drawing/2014/main" id="{5BEDFEC7-5163-6623-A2F6-B65DBF6C6140}"/>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8889629" y="2256081"/>
            <a:ext cx="1778603" cy="1778603"/>
          </a:xfrm>
          <a:prstGeom prst="rect">
            <a:avLst/>
          </a:prstGeom>
        </p:spPr>
      </p:pic>
    </p:spTree>
    <p:extLst>
      <p:ext uri="{BB962C8B-B14F-4D97-AF65-F5344CB8AC3E}">
        <p14:creationId xmlns:p14="http://schemas.microsoft.com/office/powerpoint/2010/main" val="18991971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2317"/>
            <a:ext cx="12191999" cy="6833367"/>
          </a:xfrm>
          <a:prstGeom prst="rect">
            <a:avLst/>
          </a:prstGeom>
        </p:spPr>
      </p:pic>
      <p:sp>
        <p:nvSpPr>
          <p:cNvPr id="16" name="Rectangle 15">
            <a:extLst>
              <a:ext uri="{FF2B5EF4-FFF2-40B4-BE49-F238E27FC236}">
                <a16:creationId xmlns:a16="http://schemas.microsoft.com/office/drawing/2014/main" id="{3CDA4E80-FC2F-6AB4-5093-DA9F64474F7F}"/>
              </a:ext>
            </a:extLst>
          </p:cNvPr>
          <p:cNvSpPr/>
          <p:nvPr userDrawn="1"/>
        </p:nvSpPr>
        <p:spPr>
          <a:xfrm>
            <a:off x="0" y="0"/>
            <a:ext cx="12192000" cy="6858000"/>
          </a:xfrm>
          <a:prstGeom prst="rect">
            <a:avLst/>
          </a:prstGeom>
          <a:solidFill>
            <a:schemeClr val="dk1">
              <a:alpha val="59993"/>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4" name="Rectángulo 5">
            <a:extLst>
              <a:ext uri="{FF2B5EF4-FFF2-40B4-BE49-F238E27FC236}">
                <a16:creationId xmlns:a16="http://schemas.microsoft.com/office/drawing/2014/main" id="{5F6A41B7-39B8-E664-E0DE-8C7CBCF9B4AD}"/>
              </a:ext>
            </a:extLst>
          </p:cNvPr>
          <p:cNvSpPr/>
          <p:nvPr userDrawn="1"/>
        </p:nvSpPr>
        <p:spPr>
          <a:xfrm>
            <a:off x="548340" y="2220284"/>
            <a:ext cx="2547785" cy="2985433"/>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Global presence, local expertise</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Our local teams combine to form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an international community, looking to inspire customers with new ideas and helping them to succeed in their market.</a:t>
            </a:r>
          </a:p>
        </p:txBody>
      </p:sp>
      <p:sp>
        <p:nvSpPr>
          <p:cNvPr id="5" name="Rectángulo 5">
            <a:extLst>
              <a:ext uri="{FF2B5EF4-FFF2-40B4-BE49-F238E27FC236}">
                <a16:creationId xmlns:a16="http://schemas.microsoft.com/office/drawing/2014/main" id="{D451FBD2-9EE3-8A3E-639E-7E3FCCF722AB}"/>
              </a:ext>
            </a:extLst>
          </p:cNvPr>
          <p:cNvSpPr/>
          <p:nvPr userDrawn="1"/>
        </p:nvSpPr>
        <p:spPr>
          <a:xfrm>
            <a:off x="3316967" y="2220284"/>
            <a:ext cx="2698822" cy="2000548"/>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We have our own restaurant chain</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Supreme Salmon – our Taiwanese restaurant chain gives us unique market insights.</a:t>
            </a:r>
          </a:p>
        </p:txBody>
      </p:sp>
      <p:sp>
        <p:nvSpPr>
          <p:cNvPr id="6" name="Rectángulo 5">
            <a:extLst>
              <a:ext uri="{FF2B5EF4-FFF2-40B4-BE49-F238E27FC236}">
                <a16:creationId xmlns:a16="http://schemas.microsoft.com/office/drawing/2014/main" id="{7661D127-886A-4F95-0A5D-EE0B6E36BE45}"/>
              </a:ext>
            </a:extLst>
          </p:cNvPr>
          <p:cNvSpPr/>
          <p:nvPr userDrawn="1"/>
        </p:nvSpPr>
        <p:spPr>
          <a:xfrm>
            <a:off x="6196000" y="2220284"/>
            <a:ext cx="2659242" cy="2339102"/>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We review around 300 new products</a:t>
            </a:r>
            <a:br>
              <a:rPr lang="en-GB" sz="2200" b="1" i="0" kern="1200" dirty="0">
                <a:solidFill>
                  <a:schemeClr val="bg1"/>
                </a:solidFill>
                <a:effectLst/>
                <a:latin typeface="Century Gothic" panose="020B0502020202020204" pitchFamily="34" charset="0"/>
                <a:ea typeface="+mn-ea"/>
                <a:cs typeface="+mn-cs"/>
              </a:rPr>
            </a:br>
            <a:r>
              <a:rPr lang="en-GB" sz="2200" b="1" i="0" kern="1200" dirty="0">
                <a:solidFill>
                  <a:schemeClr val="bg1"/>
                </a:solidFill>
                <a:effectLst/>
                <a:latin typeface="Century Gothic" panose="020B0502020202020204" pitchFamily="34" charset="0"/>
                <a:ea typeface="+mn-ea"/>
                <a:cs typeface="+mn-cs"/>
              </a:rPr>
              <a:t>a month</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Using market surveys, we identify trends and build deeper consumer and market insights.</a:t>
            </a:r>
          </a:p>
        </p:txBody>
      </p:sp>
      <p:sp>
        <p:nvSpPr>
          <p:cNvPr id="7" name="Rectángulo 5">
            <a:extLst>
              <a:ext uri="{FF2B5EF4-FFF2-40B4-BE49-F238E27FC236}">
                <a16:creationId xmlns:a16="http://schemas.microsoft.com/office/drawing/2014/main" id="{E45A4B03-FD6E-E2D5-015E-167599ED0578}"/>
              </a:ext>
            </a:extLst>
          </p:cNvPr>
          <p:cNvSpPr/>
          <p:nvPr userDrawn="1"/>
        </p:nvSpPr>
        <p:spPr>
          <a:xfrm>
            <a:off x="9010867" y="2220284"/>
            <a:ext cx="2747996" cy="3077766"/>
          </a:xfrm>
          <a:prstGeom prst="rect">
            <a:avLst/>
          </a:prstGeom>
        </p:spPr>
        <p:txBody>
          <a:bodyPr wrap="square">
            <a:spAutoFit/>
          </a:bodyPr>
          <a:lstStyle/>
          <a:p>
            <a:pPr algn="ctr"/>
            <a:r>
              <a:rPr lang="en-GB" sz="2200" b="1" i="0" kern="1200" dirty="0">
                <a:solidFill>
                  <a:schemeClr val="bg1"/>
                </a:solidFill>
                <a:effectLst/>
                <a:latin typeface="Century Gothic" panose="020B0502020202020204" pitchFamily="34" charset="0"/>
                <a:ea typeface="+mn-ea"/>
                <a:cs typeface="+mn-cs"/>
              </a:rPr>
              <a:t>We undertake extensive research programmes</a:t>
            </a:r>
          </a:p>
          <a:p>
            <a:pPr algn="ctr"/>
            <a:endParaRPr lang="en-GB" sz="1600" b="0" i="0" kern="1200" dirty="0">
              <a:solidFill>
                <a:schemeClr val="bg1"/>
              </a:solidFill>
              <a:effectLst/>
              <a:latin typeface="Century Gothic" panose="020B0502020202020204" pitchFamily="34" charset="0"/>
              <a:ea typeface="+mn-ea"/>
              <a:cs typeface="+mn-cs"/>
            </a:endParaRPr>
          </a:p>
          <a:p>
            <a:pPr algn="ctr"/>
            <a:r>
              <a:rPr lang="en-GB" sz="1600" b="0" i="0" kern="1200" dirty="0">
                <a:solidFill>
                  <a:schemeClr val="bg1"/>
                </a:solidFill>
                <a:effectLst/>
                <a:latin typeface="Century Gothic" panose="020B0502020202020204" pitchFamily="34" charset="0"/>
                <a:ea typeface="+mn-ea"/>
                <a:cs typeface="+mn-cs"/>
              </a:rPr>
              <a:t>Talking to consumers and chefs around the world helps us understand </a:t>
            </a:r>
            <a:br>
              <a:rPr lang="en-GB" sz="1600" b="0" i="0" kern="1200" dirty="0">
                <a:solidFill>
                  <a:schemeClr val="bg1"/>
                </a:solidFill>
                <a:effectLst/>
                <a:latin typeface="Century Gothic" panose="020B0502020202020204" pitchFamily="34" charset="0"/>
                <a:ea typeface="+mn-ea"/>
                <a:cs typeface="+mn-cs"/>
              </a:rPr>
            </a:br>
            <a:r>
              <a:rPr lang="en-GB" sz="1600" b="0" i="0" kern="1200" dirty="0">
                <a:solidFill>
                  <a:schemeClr val="bg1"/>
                </a:solidFill>
                <a:effectLst/>
                <a:latin typeface="Century Gothic" panose="020B0502020202020204" pitchFamily="34" charset="0"/>
                <a:ea typeface="+mn-ea"/>
                <a:cs typeface="+mn-cs"/>
              </a:rPr>
              <a:t>what  markets want, empowering us to grow the salmon and seafood category dynamically.</a:t>
            </a:r>
          </a:p>
        </p:txBody>
      </p:sp>
      <p:pic>
        <p:nvPicPr>
          <p:cNvPr id="8" name="Picture 7">
            <a:extLst>
              <a:ext uri="{FF2B5EF4-FFF2-40B4-BE49-F238E27FC236}">
                <a16:creationId xmlns:a16="http://schemas.microsoft.com/office/drawing/2014/main" id="{1D41CAB5-03E9-94C4-44E8-9E2A5F24FDB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483704" y="1452968"/>
            <a:ext cx="636542" cy="618417"/>
          </a:xfrm>
          <a:prstGeom prst="rect">
            <a:avLst/>
          </a:prstGeom>
        </p:spPr>
      </p:pic>
      <p:pic>
        <p:nvPicPr>
          <p:cNvPr id="9" name="Picture 8">
            <a:extLst>
              <a:ext uri="{FF2B5EF4-FFF2-40B4-BE49-F238E27FC236}">
                <a16:creationId xmlns:a16="http://schemas.microsoft.com/office/drawing/2014/main" id="{C13E52B1-8310-64AF-B261-ED011FA9EABA}"/>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4348106" y="1452968"/>
            <a:ext cx="636542" cy="618417"/>
          </a:xfrm>
          <a:prstGeom prst="rect">
            <a:avLst/>
          </a:prstGeom>
        </p:spPr>
      </p:pic>
      <p:pic>
        <p:nvPicPr>
          <p:cNvPr id="10" name="Picture 9">
            <a:extLst>
              <a:ext uri="{FF2B5EF4-FFF2-40B4-BE49-F238E27FC236}">
                <a16:creationId xmlns:a16="http://schemas.microsoft.com/office/drawing/2014/main" id="{57D952F1-FC2C-0933-2BC7-014945E25066}"/>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7207353" y="1452968"/>
            <a:ext cx="636542" cy="618417"/>
          </a:xfrm>
          <a:prstGeom prst="rect">
            <a:avLst/>
          </a:prstGeom>
        </p:spPr>
      </p:pic>
      <p:pic>
        <p:nvPicPr>
          <p:cNvPr id="11" name="Picture 10">
            <a:extLst>
              <a:ext uri="{FF2B5EF4-FFF2-40B4-BE49-F238E27FC236}">
                <a16:creationId xmlns:a16="http://schemas.microsoft.com/office/drawing/2014/main" id="{919B71D5-6189-502F-7945-F4DF90032477}"/>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10071753" y="1452968"/>
            <a:ext cx="636542" cy="618417"/>
          </a:xfrm>
          <a:prstGeom prst="rect">
            <a:avLst/>
          </a:prstGeom>
        </p:spPr>
      </p:pic>
      <p:cxnSp>
        <p:nvCxnSpPr>
          <p:cNvPr id="13" name="Conector recto 3">
            <a:extLst>
              <a:ext uri="{FF2B5EF4-FFF2-40B4-BE49-F238E27FC236}">
                <a16:creationId xmlns:a16="http://schemas.microsoft.com/office/drawing/2014/main" id="{1594B38F-8FE9-5C66-AE29-1DC7395AA9D2}"/>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5" name="Rectángulo 4">
            <a:extLst>
              <a:ext uri="{FF2B5EF4-FFF2-40B4-BE49-F238E27FC236}">
                <a16:creationId xmlns:a16="http://schemas.microsoft.com/office/drawing/2014/main" id="{08DFDA35-A2C5-D781-2737-F41E6607D9FA}"/>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spTree>
    <p:extLst>
      <p:ext uri="{BB962C8B-B14F-4D97-AF65-F5344CB8AC3E}">
        <p14:creationId xmlns:p14="http://schemas.microsoft.com/office/powerpoint/2010/main" val="1003487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2_Two Content">
    <p:spTree>
      <p:nvGrpSpPr>
        <p:cNvPr id="1" name=""/>
        <p:cNvGrpSpPr/>
        <p:nvPr/>
      </p:nvGrpSpPr>
      <p:grpSpPr>
        <a:xfrm>
          <a:off x="0" y="0"/>
          <a:ext cx="0" cy="0"/>
          <a:chOff x="0" y="0"/>
          <a:chExt cx="0" cy="0"/>
        </a:xfrm>
      </p:grpSpPr>
      <p:sp>
        <p:nvSpPr>
          <p:cNvPr id="9" name="Rectángulo 5">
            <a:extLst>
              <a:ext uri="{FF2B5EF4-FFF2-40B4-BE49-F238E27FC236}">
                <a16:creationId xmlns:a16="http://schemas.microsoft.com/office/drawing/2014/main" id="{BF365A52-AC37-0B7D-CFD8-5C26E936F3C5}"/>
              </a:ext>
            </a:extLst>
          </p:cNvPr>
          <p:cNvSpPr/>
          <p:nvPr userDrawn="1"/>
        </p:nvSpPr>
        <p:spPr>
          <a:xfrm>
            <a:off x="548342" y="1532964"/>
            <a:ext cx="5547658" cy="3618939"/>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We have earned the title World’s Most Sustainable Protein Producer three years running</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Using a world of inspiring ideas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to make the most of salmon’s versatility</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Working with partners worldwide to devise innovative, sustainable packaging</a:t>
            </a:r>
          </a:p>
        </p:txBody>
      </p:sp>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pic>
        <p:nvPicPr>
          <p:cNvPr id="14" name="Picture 13">
            <a:extLst>
              <a:ext uri="{FF2B5EF4-FFF2-40B4-BE49-F238E27FC236}">
                <a16:creationId xmlns:a16="http://schemas.microsoft.com/office/drawing/2014/main" id="{CD716945-323F-79CD-F278-8806161DCB37}"/>
              </a:ext>
            </a:extLst>
          </p:cNvPr>
          <p:cNvPicPr>
            <a:picLocks noChangeAspect="1"/>
          </p:cNvPicPr>
          <p:nvPr userDrawn="1"/>
        </p:nvPicPr>
        <p:blipFill>
          <a:blip r:embed="rId3" cstate="email">
            <a:extLst>
              <a:ext uri="{28A0092B-C50C-407E-A947-70E740481C1C}">
                <a14:useLocalDpi xmlns:a14="http://schemas.microsoft.com/office/drawing/2010/main"/>
              </a:ext>
            </a:extLst>
          </a:blip>
          <a:srcRect l="2052" r="2052"/>
          <a:stretch/>
        </p:blipFill>
        <p:spPr>
          <a:xfrm>
            <a:off x="6867076" y="-13447"/>
            <a:ext cx="4715323" cy="5243705"/>
          </a:xfrm>
          <a:prstGeom prst="rect">
            <a:avLst/>
          </a:prstGeom>
        </p:spPr>
      </p:pic>
      <p:cxnSp>
        <p:nvCxnSpPr>
          <p:cNvPr id="15" name="Conector recto 3">
            <a:extLst>
              <a:ext uri="{FF2B5EF4-FFF2-40B4-BE49-F238E27FC236}">
                <a16:creationId xmlns:a16="http://schemas.microsoft.com/office/drawing/2014/main" id="{F6F6D78B-E402-0806-BDD0-A9BF44F50254}"/>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7" name="Rectángulo 4">
            <a:extLst>
              <a:ext uri="{FF2B5EF4-FFF2-40B4-BE49-F238E27FC236}">
                <a16:creationId xmlns:a16="http://schemas.microsoft.com/office/drawing/2014/main" id="{816DABDD-75C4-DA83-E599-EC027C9891E5}"/>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p>
        </p:txBody>
      </p:sp>
      <p:pic>
        <p:nvPicPr>
          <p:cNvPr id="10" name="Picture 9">
            <a:extLst>
              <a:ext uri="{FF2B5EF4-FFF2-40B4-BE49-F238E27FC236}">
                <a16:creationId xmlns:a16="http://schemas.microsoft.com/office/drawing/2014/main" id="{288DA094-D3DC-AF4A-EA3F-E05C10DEBFA2}"/>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41916927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3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3272691"/>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Our local teams, worldwide, combine to set new standards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of innovation</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Matching the precise qualities desired in salmon across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different markets</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Inspiring new sushi lovers the world over</a:t>
            </a:r>
          </a:p>
        </p:txBody>
      </p:sp>
      <p:pic>
        <p:nvPicPr>
          <p:cNvPr id="7" name="Picture 6">
            <a:extLst>
              <a:ext uri="{FF2B5EF4-FFF2-40B4-BE49-F238E27FC236}">
                <a16:creationId xmlns:a16="http://schemas.microsoft.com/office/drawing/2014/main" id="{100E510F-8DE5-E28D-F457-F83E1AAF2DC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8318696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10676514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1508348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ángulo 3">
            <a:extLst>
              <a:ext uri="{FF2B5EF4-FFF2-40B4-BE49-F238E27FC236}">
                <a16:creationId xmlns:a16="http://schemas.microsoft.com/office/drawing/2014/main" id="{4ED5557F-AA23-B87C-37AE-57BA4D253041}"/>
              </a:ext>
            </a:extLst>
          </p:cNvPr>
          <p:cNvSpPr/>
          <p:nvPr userDrawn="1"/>
        </p:nvSpPr>
        <p:spPr>
          <a:xfrm>
            <a:off x="0" y="0"/>
            <a:ext cx="12192000" cy="6858000"/>
          </a:xfrm>
          <a:prstGeom prst="rect">
            <a:avLst/>
          </a:prstGeom>
          <a:solidFill>
            <a:srgbClr val="FF6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pic>
        <p:nvPicPr>
          <p:cNvPr id="9" name="Imagen 5">
            <a:extLst>
              <a:ext uri="{FF2B5EF4-FFF2-40B4-BE49-F238E27FC236}">
                <a16:creationId xmlns:a16="http://schemas.microsoft.com/office/drawing/2014/main" id="{38585491-AE46-941D-38DF-CC9D5FC8EA3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30674177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9915A-10AC-DBC8-80C0-9AB0E12FB82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8001D8B-0025-3A55-4822-7257F7C999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1ADADAF-2556-A449-7CCF-6E82448573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8CA5C0D-5C45-FD6C-FCC1-9A0607D00E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1936181-31DF-2781-C3B4-2C2980B4005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95574EC-AFD2-0371-F2B4-B3FFF655F9EF}"/>
              </a:ext>
            </a:extLst>
          </p:cNvPr>
          <p:cNvSpPr>
            <a:spLocks noGrp="1"/>
          </p:cNvSpPr>
          <p:nvPr>
            <p:ph type="dt" sz="half" idx="10"/>
          </p:nvPr>
        </p:nvSpPr>
        <p:spPr/>
        <p:txBody>
          <a:bodyPr/>
          <a:lstStyle/>
          <a:p>
            <a:fld id="{37088B56-64EC-9B42-A392-8B1A95FC0641}" type="datetimeFigureOut">
              <a:rPr lang="en-US" smtClean="0"/>
              <a:t>5/30/22</a:t>
            </a:fld>
            <a:endParaRPr lang="en-US" dirty="0"/>
          </a:p>
        </p:txBody>
      </p:sp>
      <p:sp>
        <p:nvSpPr>
          <p:cNvPr id="8" name="Footer Placeholder 7">
            <a:extLst>
              <a:ext uri="{FF2B5EF4-FFF2-40B4-BE49-F238E27FC236}">
                <a16:creationId xmlns:a16="http://schemas.microsoft.com/office/drawing/2014/main" id="{0E364799-F707-CC70-A2C7-ACB3B82BED3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05CED3E-3012-32A4-5AB6-9CB6842314A2}"/>
              </a:ext>
            </a:extLst>
          </p:cNvPr>
          <p:cNvSpPr>
            <a:spLocks noGrp="1"/>
          </p:cNvSpPr>
          <p:nvPr>
            <p:ph type="sldNum" sz="quarter" idx="12"/>
          </p:nvPr>
        </p:nvSpPr>
        <p:spPr/>
        <p:txBody>
          <a:bodyPr/>
          <a:lstStyle/>
          <a:p>
            <a:fld id="{9ACF94A9-6BBF-684E-878E-0B8A62329BEC}" type="slidenum">
              <a:rPr lang="en-US" smtClean="0"/>
              <a:t>‹#›</a:t>
            </a:fld>
            <a:endParaRPr lang="en-US" dirty="0"/>
          </a:p>
        </p:txBody>
      </p:sp>
    </p:spTree>
    <p:extLst>
      <p:ext uri="{BB962C8B-B14F-4D97-AF65-F5344CB8AC3E}">
        <p14:creationId xmlns:p14="http://schemas.microsoft.com/office/powerpoint/2010/main" val="959100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1" name="Imagen 2">
            <a:extLst>
              <a:ext uri="{FF2B5EF4-FFF2-40B4-BE49-F238E27FC236}">
                <a16:creationId xmlns:a16="http://schemas.microsoft.com/office/drawing/2014/main" id="{C6517B01-A2F5-89B3-5034-C14B95B01A1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700983" y="6413604"/>
            <a:ext cx="881417" cy="202413"/>
          </a:xfrm>
          <a:prstGeom prst="rect">
            <a:avLst/>
          </a:prstGeom>
        </p:spPr>
      </p:pic>
      <p:sp>
        <p:nvSpPr>
          <p:cNvPr id="6" name="Rectángulo 5">
            <a:extLst>
              <a:ext uri="{FF2B5EF4-FFF2-40B4-BE49-F238E27FC236}">
                <a16:creationId xmlns:a16="http://schemas.microsoft.com/office/drawing/2014/main" id="{4AB49446-9FFC-A03F-D55A-B2E9CEBFD8A6}"/>
              </a:ext>
            </a:extLst>
          </p:cNvPr>
          <p:cNvSpPr/>
          <p:nvPr userDrawn="1"/>
        </p:nvSpPr>
        <p:spPr>
          <a:xfrm>
            <a:off x="548342" y="1532964"/>
            <a:ext cx="5547658" cy="4170372"/>
          </a:xfrm>
          <a:prstGeom prst="rect">
            <a:avLst/>
          </a:prstGeom>
        </p:spPr>
        <p:txBody>
          <a:bodyPr wrap="square">
            <a:spAutoFit/>
          </a:bodyPr>
          <a:lstStyle/>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In 1999, we set the optimal healthy size for our salmon breed </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350 distinct salmon “families” keep our gene pool as wide </a:t>
            </a:r>
            <a:br>
              <a:rPr lang="en-GB" sz="2500" b="0" kern="1200" dirty="0">
                <a:solidFill>
                  <a:schemeClr val="tx1"/>
                </a:solidFill>
                <a:effectLst/>
                <a:latin typeface="Century Gothic" panose="020B0502020202020204" pitchFamily="34" charset="0"/>
                <a:ea typeface="+mn-ea"/>
                <a:cs typeface="+mn-cs"/>
              </a:rPr>
            </a:br>
            <a:r>
              <a:rPr lang="en-GB" sz="2500" b="0" kern="1200" dirty="0">
                <a:solidFill>
                  <a:schemeClr val="tx1"/>
                </a:solidFill>
                <a:effectLst/>
                <a:latin typeface="Century Gothic" panose="020B0502020202020204" pitchFamily="34" charset="0"/>
                <a:ea typeface="+mn-ea"/>
                <a:cs typeface="+mn-cs"/>
              </a:rPr>
              <a:t>as possible </a:t>
            </a:r>
          </a:p>
          <a:p>
            <a:pPr marL="230400" lvl="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We protect our diverse genetic legacy across sites in Norway and Ireland </a:t>
            </a:r>
          </a:p>
          <a:p>
            <a:pPr marL="230400" indent="-230400">
              <a:lnSpc>
                <a:spcPct val="90000"/>
              </a:lnSpc>
              <a:spcBef>
                <a:spcPts val="1000"/>
              </a:spcBef>
              <a:spcAft>
                <a:spcPts val="600"/>
              </a:spcAft>
              <a:buFont typeface="Arial" panose="020B0604020202020204" pitchFamily="34" charset="0"/>
              <a:buChar char="•"/>
            </a:pPr>
            <a:r>
              <a:rPr lang="en-GB" sz="2500" b="0" kern="1200" dirty="0">
                <a:solidFill>
                  <a:schemeClr val="tx1"/>
                </a:solidFill>
                <a:effectLst/>
                <a:latin typeface="Century Gothic" panose="020B0502020202020204" pitchFamily="34" charset="0"/>
                <a:ea typeface="+mn-ea"/>
                <a:cs typeface="+mn-cs"/>
              </a:rPr>
              <a:t>Aquaculture 4.0 gives us unique ability to lead genetic research</a:t>
            </a:r>
            <a:r>
              <a:rPr lang="en-GB" sz="2500" b="0" dirty="0">
                <a:effectLst/>
                <a:latin typeface="Century Gothic" panose="020B0502020202020204" pitchFamily="34" charset="0"/>
              </a:rPr>
              <a:t> </a:t>
            </a:r>
            <a:endParaRPr lang="en-GB" sz="2500" b="0" kern="1200" dirty="0">
              <a:solidFill>
                <a:schemeClr val="tx1"/>
              </a:solidFill>
              <a:effectLst/>
              <a:latin typeface="Century Gothic" panose="020B0502020202020204" pitchFamily="34" charset="0"/>
              <a:ea typeface="+mn-ea"/>
              <a:cs typeface="+mn-cs"/>
            </a:endParaRPr>
          </a:p>
        </p:txBody>
      </p:sp>
      <p:pic>
        <p:nvPicPr>
          <p:cNvPr id="7" name="Picture 6" descr="A picture containing person, fish&#10;&#10;Description automatically generated">
            <a:extLst>
              <a:ext uri="{FF2B5EF4-FFF2-40B4-BE49-F238E27FC236}">
                <a16:creationId xmlns:a16="http://schemas.microsoft.com/office/drawing/2014/main" id="{100E510F-8DE5-E28D-F457-F83E1AAF2DC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867076" y="-13447"/>
            <a:ext cx="4715323" cy="5243705"/>
          </a:xfrm>
          <a:prstGeom prst="rect">
            <a:avLst/>
          </a:prstGeom>
        </p:spPr>
      </p:pic>
      <p:cxnSp>
        <p:nvCxnSpPr>
          <p:cNvPr id="8" name="Conector recto 3">
            <a:extLst>
              <a:ext uri="{FF2B5EF4-FFF2-40B4-BE49-F238E27FC236}">
                <a16:creationId xmlns:a16="http://schemas.microsoft.com/office/drawing/2014/main" id="{9CA500A6-5DA4-EDDA-6841-D34F6A5C9AC3}"/>
              </a:ext>
            </a:extLst>
          </p:cNvPr>
          <p:cNvCxnSpPr/>
          <p:nvPr userDrawn="1"/>
        </p:nvCxnSpPr>
        <p:spPr>
          <a:xfrm>
            <a:off x="-424617" y="402588"/>
            <a:ext cx="921488" cy="0"/>
          </a:xfrm>
          <a:prstGeom prst="line">
            <a:avLst/>
          </a:prstGeom>
          <a:ln w="12700">
            <a:solidFill>
              <a:srgbClr val="B1AFB8"/>
            </a:solidFill>
          </a:ln>
        </p:spPr>
        <p:style>
          <a:lnRef idx="1">
            <a:schemeClr val="accent1"/>
          </a:lnRef>
          <a:fillRef idx="0">
            <a:schemeClr val="accent1"/>
          </a:fillRef>
          <a:effectRef idx="0">
            <a:schemeClr val="accent1"/>
          </a:effectRef>
          <a:fontRef idx="minor">
            <a:schemeClr val="tx1"/>
          </a:fontRef>
        </p:style>
      </p:cxnSp>
      <p:sp>
        <p:nvSpPr>
          <p:cNvPr id="13" name="Rectángulo 4">
            <a:extLst>
              <a:ext uri="{FF2B5EF4-FFF2-40B4-BE49-F238E27FC236}">
                <a16:creationId xmlns:a16="http://schemas.microsoft.com/office/drawing/2014/main" id="{0B741D61-03C2-BCB7-E9EF-E81EFAB56BED}"/>
              </a:ext>
            </a:extLst>
          </p:cNvPr>
          <p:cNvSpPr/>
          <p:nvPr userDrawn="1"/>
        </p:nvSpPr>
        <p:spPr>
          <a:xfrm>
            <a:off x="535269" y="271790"/>
            <a:ext cx="2512731" cy="261610"/>
          </a:xfrm>
          <a:prstGeom prst="rect">
            <a:avLst/>
          </a:prstGeom>
        </p:spPr>
        <p:txBody>
          <a:bodyPr wrap="square">
            <a:spAutoFit/>
          </a:bodyPr>
          <a:lstStyle/>
          <a:p>
            <a:r>
              <a:rPr lang="en-CA" sz="1100" b="1" dirty="0">
                <a:solidFill>
                  <a:srgbClr val="B1AFB8"/>
                </a:solidFill>
                <a:latin typeface="Franklin Gothic Book" charset="0"/>
                <a:ea typeface="Franklin Gothic Book" charset="0"/>
                <a:cs typeface="Franklin Gothic Book" charset="0"/>
              </a:rPr>
              <a:t>Farmtofork Presentation</a:t>
            </a:r>
            <a:endParaRPr lang="es-ES_tradnl" sz="1100" dirty="0">
              <a:solidFill>
                <a:srgbClr val="B1AFB8"/>
              </a:solidFill>
            </a:endParaRPr>
          </a:p>
        </p:txBody>
      </p:sp>
      <p:pic>
        <p:nvPicPr>
          <p:cNvPr id="9" name="Picture 8">
            <a:extLst>
              <a:ext uri="{FF2B5EF4-FFF2-40B4-BE49-F238E27FC236}">
                <a16:creationId xmlns:a16="http://schemas.microsoft.com/office/drawing/2014/main" id="{65500BD1-F8F8-21AC-C830-CFA9673A8E6C}"/>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09602" y="895125"/>
            <a:ext cx="775570" cy="368479"/>
          </a:xfrm>
          <a:prstGeom prst="rect">
            <a:avLst/>
          </a:prstGeom>
        </p:spPr>
      </p:pic>
    </p:spTree>
    <p:extLst>
      <p:ext uri="{BB962C8B-B14F-4D97-AF65-F5344CB8AC3E}">
        <p14:creationId xmlns:p14="http://schemas.microsoft.com/office/powerpoint/2010/main" val="24576601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26261-F413-0608-1EE3-52DF3499181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8C534FF-1946-11EC-96EA-67C61F1C33D6}"/>
              </a:ext>
            </a:extLst>
          </p:cNvPr>
          <p:cNvSpPr>
            <a:spLocks noGrp="1"/>
          </p:cNvSpPr>
          <p:nvPr>
            <p:ph type="dt" sz="half" idx="10"/>
          </p:nvPr>
        </p:nvSpPr>
        <p:spPr/>
        <p:txBody>
          <a:bodyPr/>
          <a:lstStyle/>
          <a:p>
            <a:fld id="{37088B56-64EC-9B42-A392-8B1A95FC0641}" type="datetimeFigureOut">
              <a:rPr lang="en-US" smtClean="0"/>
              <a:t>5/30/22</a:t>
            </a:fld>
            <a:endParaRPr lang="en-US" dirty="0"/>
          </a:p>
        </p:txBody>
      </p:sp>
      <p:sp>
        <p:nvSpPr>
          <p:cNvPr id="4" name="Footer Placeholder 3">
            <a:extLst>
              <a:ext uri="{FF2B5EF4-FFF2-40B4-BE49-F238E27FC236}">
                <a16:creationId xmlns:a16="http://schemas.microsoft.com/office/drawing/2014/main" id="{9499C244-D0F5-1545-8A26-A6DD035CCC8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065B98A-6456-001B-B110-EC25AD62D006}"/>
              </a:ext>
            </a:extLst>
          </p:cNvPr>
          <p:cNvSpPr>
            <a:spLocks noGrp="1"/>
          </p:cNvSpPr>
          <p:nvPr>
            <p:ph type="sldNum" sz="quarter" idx="12"/>
          </p:nvPr>
        </p:nvSpPr>
        <p:spPr/>
        <p:txBody>
          <a:bodyPr/>
          <a:lstStyle/>
          <a:p>
            <a:fld id="{9ACF94A9-6BBF-684E-878E-0B8A62329BEC}" type="slidenum">
              <a:rPr lang="en-US" smtClean="0"/>
              <a:t>‹#›</a:t>
            </a:fld>
            <a:endParaRPr lang="en-US" dirty="0"/>
          </a:p>
        </p:txBody>
      </p:sp>
    </p:spTree>
    <p:extLst>
      <p:ext uri="{BB962C8B-B14F-4D97-AF65-F5344CB8AC3E}">
        <p14:creationId xmlns:p14="http://schemas.microsoft.com/office/powerpoint/2010/main" val="27440182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0212C8-B80E-D2BA-9F3C-E1CA33379BAD}"/>
              </a:ext>
            </a:extLst>
          </p:cNvPr>
          <p:cNvSpPr>
            <a:spLocks noGrp="1"/>
          </p:cNvSpPr>
          <p:nvPr>
            <p:ph type="dt" sz="half" idx="10"/>
          </p:nvPr>
        </p:nvSpPr>
        <p:spPr/>
        <p:txBody>
          <a:bodyPr/>
          <a:lstStyle/>
          <a:p>
            <a:fld id="{37088B56-64EC-9B42-A392-8B1A95FC0641}" type="datetimeFigureOut">
              <a:rPr lang="en-US" smtClean="0"/>
              <a:t>5/30/22</a:t>
            </a:fld>
            <a:endParaRPr lang="en-US" dirty="0"/>
          </a:p>
        </p:txBody>
      </p:sp>
      <p:sp>
        <p:nvSpPr>
          <p:cNvPr id="3" name="Footer Placeholder 2">
            <a:extLst>
              <a:ext uri="{FF2B5EF4-FFF2-40B4-BE49-F238E27FC236}">
                <a16:creationId xmlns:a16="http://schemas.microsoft.com/office/drawing/2014/main" id="{AB838314-74B2-1994-9183-E03D37DB3AE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33ED598-6D55-ED38-072A-BC2651599D95}"/>
              </a:ext>
            </a:extLst>
          </p:cNvPr>
          <p:cNvSpPr>
            <a:spLocks noGrp="1"/>
          </p:cNvSpPr>
          <p:nvPr>
            <p:ph type="sldNum" sz="quarter" idx="12"/>
          </p:nvPr>
        </p:nvSpPr>
        <p:spPr/>
        <p:txBody>
          <a:bodyPr/>
          <a:lstStyle/>
          <a:p>
            <a:fld id="{9ACF94A9-6BBF-684E-878E-0B8A62329BEC}" type="slidenum">
              <a:rPr lang="en-US" smtClean="0"/>
              <a:t>‹#›</a:t>
            </a:fld>
            <a:endParaRPr lang="en-US" dirty="0"/>
          </a:p>
        </p:txBody>
      </p:sp>
    </p:spTree>
    <p:extLst>
      <p:ext uri="{BB962C8B-B14F-4D97-AF65-F5344CB8AC3E}">
        <p14:creationId xmlns:p14="http://schemas.microsoft.com/office/powerpoint/2010/main" val="6882066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F1F3B-A580-3B1C-00EE-EB9A595FA49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21D5B00-363F-5ED0-E19E-FC107C0B8D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8EA3647-9D1D-BC02-6401-46BEEFB38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ACBABE5-5DF9-BB12-E082-ECA096BB76FF}"/>
              </a:ext>
            </a:extLst>
          </p:cNvPr>
          <p:cNvSpPr>
            <a:spLocks noGrp="1"/>
          </p:cNvSpPr>
          <p:nvPr>
            <p:ph type="dt" sz="half" idx="10"/>
          </p:nvPr>
        </p:nvSpPr>
        <p:spPr/>
        <p:txBody>
          <a:bodyPr/>
          <a:lstStyle/>
          <a:p>
            <a:fld id="{37088B56-64EC-9B42-A392-8B1A95FC0641}" type="datetimeFigureOut">
              <a:rPr lang="en-US" smtClean="0"/>
              <a:t>5/30/22</a:t>
            </a:fld>
            <a:endParaRPr lang="en-US" dirty="0"/>
          </a:p>
        </p:txBody>
      </p:sp>
      <p:sp>
        <p:nvSpPr>
          <p:cNvPr id="6" name="Footer Placeholder 5">
            <a:extLst>
              <a:ext uri="{FF2B5EF4-FFF2-40B4-BE49-F238E27FC236}">
                <a16:creationId xmlns:a16="http://schemas.microsoft.com/office/drawing/2014/main" id="{8D8E187C-3CAD-0F51-1F76-C845BA8BF83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D2F007-B9ED-F269-0FA4-D26542AE2E0A}"/>
              </a:ext>
            </a:extLst>
          </p:cNvPr>
          <p:cNvSpPr>
            <a:spLocks noGrp="1"/>
          </p:cNvSpPr>
          <p:nvPr>
            <p:ph type="sldNum" sz="quarter" idx="12"/>
          </p:nvPr>
        </p:nvSpPr>
        <p:spPr/>
        <p:txBody>
          <a:bodyPr/>
          <a:lstStyle/>
          <a:p>
            <a:fld id="{9ACF94A9-6BBF-684E-878E-0B8A62329BEC}" type="slidenum">
              <a:rPr lang="en-US" smtClean="0"/>
              <a:t>‹#›</a:t>
            </a:fld>
            <a:endParaRPr lang="en-US" dirty="0"/>
          </a:p>
        </p:txBody>
      </p:sp>
    </p:spTree>
    <p:extLst>
      <p:ext uri="{BB962C8B-B14F-4D97-AF65-F5344CB8AC3E}">
        <p14:creationId xmlns:p14="http://schemas.microsoft.com/office/powerpoint/2010/main" val="17556970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7B0EC-BB16-48A3-81C9-D13CEF985F2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E9129F6-C21A-0792-2D94-CE61A91C03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27D4628-29D4-94F4-E339-08C4A35258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1770481-BF71-D2C6-2BD5-DA62FAF9866C}"/>
              </a:ext>
            </a:extLst>
          </p:cNvPr>
          <p:cNvSpPr>
            <a:spLocks noGrp="1"/>
          </p:cNvSpPr>
          <p:nvPr>
            <p:ph type="dt" sz="half" idx="10"/>
          </p:nvPr>
        </p:nvSpPr>
        <p:spPr/>
        <p:txBody>
          <a:bodyPr/>
          <a:lstStyle/>
          <a:p>
            <a:fld id="{37088B56-64EC-9B42-A392-8B1A95FC0641}" type="datetimeFigureOut">
              <a:rPr lang="en-US" smtClean="0"/>
              <a:t>5/30/22</a:t>
            </a:fld>
            <a:endParaRPr lang="en-US" dirty="0"/>
          </a:p>
        </p:txBody>
      </p:sp>
      <p:sp>
        <p:nvSpPr>
          <p:cNvPr id="6" name="Footer Placeholder 5">
            <a:extLst>
              <a:ext uri="{FF2B5EF4-FFF2-40B4-BE49-F238E27FC236}">
                <a16:creationId xmlns:a16="http://schemas.microsoft.com/office/drawing/2014/main" id="{CC40BDD5-CF38-7070-B08C-36B3A51EA41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A3D67A5-2831-DFC4-767C-C80A0C9F6EF2}"/>
              </a:ext>
            </a:extLst>
          </p:cNvPr>
          <p:cNvSpPr>
            <a:spLocks noGrp="1"/>
          </p:cNvSpPr>
          <p:nvPr>
            <p:ph type="sldNum" sz="quarter" idx="12"/>
          </p:nvPr>
        </p:nvSpPr>
        <p:spPr/>
        <p:txBody>
          <a:bodyPr/>
          <a:lstStyle/>
          <a:p>
            <a:fld id="{9ACF94A9-6BBF-684E-878E-0B8A62329BEC}" type="slidenum">
              <a:rPr lang="en-US" smtClean="0"/>
              <a:t>‹#›</a:t>
            </a:fld>
            <a:endParaRPr lang="en-US" dirty="0"/>
          </a:p>
        </p:txBody>
      </p:sp>
    </p:spTree>
    <p:extLst>
      <p:ext uri="{BB962C8B-B14F-4D97-AF65-F5344CB8AC3E}">
        <p14:creationId xmlns:p14="http://schemas.microsoft.com/office/powerpoint/2010/main" val="39819516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F7377-3D12-84B5-1C55-488159D89BD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2D83297-7695-A8CB-A057-7C44A527C17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BA4D4AA-B91D-BE95-95A6-AD0A8A5611E9}"/>
              </a:ext>
            </a:extLst>
          </p:cNvPr>
          <p:cNvSpPr>
            <a:spLocks noGrp="1"/>
          </p:cNvSpPr>
          <p:nvPr>
            <p:ph type="dt" sz="half" idx="10"/>
          </p:nvPr>
        </p:nvSpPr>
        <p:spPr/>
        <p:txBody>
          <a:bodyPr/>
          <a:lstStyle/>
          <a:p>
            <a:fld id="{37088B56-64EC-9B42-A392-8B1A95FC0641}" type="datetimeFigureOut">
              <a:rPr lang="en-US" smtClean="0"/>
              <a:t>5/30/22</a:t>
            </a:fld>
            <a:endParaRPr lang="en-US" dirty="0"/>
          </a:p>
        </p:txBody>
      </p:sp>
      <p:sp>
        <p:nvSpPr>
          <p:cNvPr id="5" name="Footer Placeholder 4">
            <a:extLst>
              <a:ext uri="{FF2B5EF4-FFF2-40B4-BE49-F238E27FC236}">
                <a16:creationId xmlns:a16="http://schemas.microsoft.com/office/drawing/2014/main" id="{89E1C3ED-418E-510F-77BF-A51CBA2E1C5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53280D9-1E1A-9CEB-6CF1-D3186238C00F}"/>
              </a:ext>
            </a:extLst>
          </p:cNvPr>
          <p:cNvSpPr>
            <a:spLocks noGrp="1"/>
          </p:cNvSpPr>
          <p:nvPr>
            <p:ph type="sldNum" sz="quarter" idx="12"/>
          </p:nvPr>
        </p:nvSpPr>
        <p:spPr/>
        <p:txBody>
          <a:bodyPr/>
          <a:lstStyle/>
          <a:p>
            <a:fld id="{9ACF94A9-6BBF-684E-878E-0B8A62329BEC}" type="slidenum">
              <a:rPr lang="en-US" smtClean="0"/>
              <a:t>‹#›</a:t>
            </a:fld>
            <a:endParaRPr lang="en-US" dirty="0"/>
          </a:p>
        </p:txBody>
      </p:sp>
    </p:spTree>
    <p:extLst>
      <p:ext uri="{BB962C8B-B14F-4D97-AF65-F5344CB8AC3E}">
        <p14:creationId xmlns:p14="http://schemas.microsoft.com/office/powerpoint/2010/main" val="8438676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2475C9-C7D9-2160-73A0-10C223E1CBE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5C1C1FC-C8C5-7658-4800-7F2FCF467B4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8DD3B4A-64E8-4F46-6F2D-E41536482997}"/>
              </a:ext>
            </a:extLst>
          </p:cNvPr>
          <p:cNvSpPr>
            <a:spLocks noGrp="1"/>
          </p:cNvSpPr>
          <p:nvPr>
            <p:ph type="dt" sz="half" idx="10"/>
          </p:nvPr>
        </p:nvSpPr>
        <p:spPr/>
        <p:txBody>
          <a:bodyPr/>
          <a:lstStyle/>
          <a:p>
            <a:fld id="{37088B56-64EC-9B42-A392-8B1A95FC0641}" type="datetimeFigureOut">
              <a:rPr lang="en-US" smtClean="0"/>
              <a:t>5/30/22</a:t>
            </a:fld>
            <a:endParaRPr lang="en-US" dirty="0"/>
          </a:p>
        </p:txBody>
      </p:sp>
      <p:sp>
        <p:nvSpPr>
          <p:cNvPr id="5" name="Footer Placeholder 4">
            <a:extLst>
              <a:ext uri="{FF2B5EF4-FFF2-40B4-BE49-F238E27FC236}">
                <a16:creationId xmlns:a16="http://schemas.microsoft.com/office/drawing/2014/main" id="{294E4C2C-B5A1-98C4-4FB5-4BB3D14ADDB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D24141-B186-1019-FB4D-4291EBB97296}"/>
              </a:ext>
            </a:extLst>
          </p:cNvPr>
          <p:cNvSpPr>
            <a:spLocks noGrp="1"/>
          </p:cNvSpPr>
          <p:nvPr>
            <p:ph type="sldNum" sz="quarter" idx="12"/>
          </p:nvPr>
        </p:nvSpPr>
        <p:spPr/>
        <p:txBody>
          <a:bodyPr/>
          <a:lstStyle/>
          <a:p>
            <a:fld id="{9ACF94A9-6BBF-684E-878E-0B8A62329BEC}" type="slidenum">
              <a:rPr lang="en-US" smtClean="0"/>
              <a:t>‹#›</a:t>
            </a:fld>
            <a:endParaRPr lang="en-US" dirty="0"/>
          </a:p>
        </p:txBody>
      </p:sp>
    </p:spTree>
    <p:extLst>
      <p:ext uri="{BB962C8B-B14F-4D97-AF65-F5344CB8AC3E}">
        <p14:creationId xmlns:p14="http://schemas.microsoft.com/office/powerpoint/2010/main" val="2706773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1501318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2C2A573-C2E4-67F5-44C1-FD868C17160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7999"/>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Tree>
    <p:extLst>
      <p:ext uri="{BB962C8B-B14F-4D97-AF65-F5344CB8AC3E}">
        <p14:creationId xmlns:p14="http://schemas.microsoft.com/office/powerpoint/2010/main" val="3768557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1280x853 MOWI FEED - Salmon Feed" descr="1280x853 MOWI FEED - Salmon Feed">
            <a:hlinkClick r:id="" action="ppaction://media"/>
            <a:extLst>
              <a:ext uri="{FF2B5EF4-FFF2-40B4-BE49-F238E27FC236}">
                <a16:creationId xmlns:a16="http://schemas.microsoft.com/office/drawing/2014/main" id="{A15635BB-4788-E207-DEC6-AE6A393E7CEF}"/>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4763" y="-1254306"/>
            <a:ext cx="12187237" cy="8112306"/>
          </a:xfrm>
          <a:prstGeom prst="rect">
            <a:avLst/>
          </a:prstGeom>
        </p:spPr>
      </p:pic>
      <p:pic>
        <p:nvPicPr>
          <p:cNvPr id="14" name="Imagen 5">
            <a:extLst>
              <a:ext uri="{FF2B5EF4-FFF2-40B4-BE49-F238E27FC236}">
                <a16:creationId xmlns:a16="http://schemas.microsoft.com/office/drawing/2014/main" id="{0A999DAE-3420-BEA2-005B-B3E8B7BBF39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700984" y="6413604"/>
            <a:ext cx="881416" cy="202413"/>
          </a:xfrm>
          <a:prstGeom prst="rect">
            <a:avLst/>
          </a:prstGeom>
        </p:spPr>
      </p:pic>
      <p:sp>
        <p:nvSpPr>
          <p:cNvPr id="15" name="Rectángulo 5">
            <a:extLst>
              <a:ext uri="{FF2B5EF4-FFF2-40B4-BE49-F238E27FC236}">
                <a16:creationId xmlns:a16="http://schemas.microsoft.com/office/drawing/2014/main" id="{E2032094-0609-AA9A-E92C-35660187CB3E}"/>
              </a:ext>
            </a:extLst>
          </p:cNvPr>
          <p:cNvSpPr/>
          <p:nvPr userDrawn="1"/>
        </p:nvSpPr>
        <p:spPr>
          <a:xfrm>
            <a:off x="3701117" y="3469341"/>
            <a:ext cx="4789766" cy="1015663"/>
          </a:xfrm>
          <a:prstGeom prst="rect">
            <a:avLst/>
          </a:prstGeom>
        </p:spPr>
        <p:txBody>
          <a:bodyPr wrap="square">
            <a:spAutoFit/>
          </a:bodyPr>
          <a:lstStyle/>
          <a:p>
            <a:pPr algn="ctr"/>
            <a:r>
              <a:rPr lang="en-CA" sz="6000" b="1" dirty="0">
                <a:solidFill>
                  <a:schemeClr val="bg1"/>
                </a:solidFill>
                <a:latin typeface="Century Gothic" panose="020B0502020202020204" pitchFamily="34" charset="0"/>
                <a:ea typeface="Franklin Gothic Book" charset="0"/>
                <a:cs typeface="Franklin Gothic Book" charset="0"/>
              </a:rPr>
              <a:t>Feed</a:t>
            </a:r>
            <a:endParaRPr lang="es-ES_tradnl" sz="6000" b="1" dirty="0">
              <a:solidFill>
                <a:schemeClr val="bg1"/>
              </a:solidFill>
              <a:latin typeface="Century Gothic" panose="020B0502020202020204" pitchFamily="34" charset="0"/>
            </a:endParaRPr>
          </a:p>
        </p:txBody>
      </p:sp>
      <p:pic>
        <p:nvPicPr>
          <p:cNvPr id="20" name="Picture 19">
            <a:extLst>
              <a:ext uri="{FF2B5EF4-FFF2-40B4-BE49-F238E27FC236}">
                <a16:creationId xmlns:a16="http://schemas.microsoft.com/office/drawing/2014/main" id="{5BE57369-924B-B50B-25DD-518672DB769B}"/>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5276662" y="1756681"/>
            <a:ext cx="1638674" cy="1564023"/>
          </a:xfrm>
          <a:prstGeom prst="rect">
            <a:avLst/>
          </a:prstGeom>
        </p:spPr>
      </p:pic>
    </p:spTree>
    <p:extLst>
      <p:ext uri="{BB962C8B-B14F-4D97-AF65-F5344CB8AC3E}">
        <p14:creationId xmlns:p14="http://schemas.microsoft.com/office/powerpoint/2010/main" val="149619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A697A4-7F48-D000-7ADC-135410FE41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29610E3-FDE8-99EC-11FC-F19319333A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C49697-A06C-BD95-C0AA-25D5A8B357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088B56-64EC-9B42-A392-8B1A95FC0641}" type="datetimeFigureOut">
              <a:rPr lang="en-US" smtClean="0"/>
              <a:t>5/30/22</a:t>
            </a:fld>
            <a:endParaRPr lang="en-US" dirty="0"/>
          </a:p>
        </p:txBody>
      </p:sp>
      <p:sp>
        <p:nvSpPr>
          <p:cNvPr id="5" name="Footer Placeholder 4">
            <a:extLst>
              <a:ext uri="{FF2B5EF4-FFF2-40B4-BE49-F238E27FC236}">
                <a16:creationId xmlns:a16="http://schemas.microsoft.com/office/drawing/2014/main" id="{C6E580C7-0EA2-10FF-EE37-297BE7A5B1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5F3D5F1-063A-33B2-FA49-C785392B1F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CF94A9-6BBF-684E-878E-0B8A62329BEC}" type="slidenum">
              <a:rPr lang="en-US" smtClean="0"/>
              <a:t>‹#›</a:t>
            </a:fld>
            <a:endParaRPr lang="en-US" dirty="0"/>
          </a:p>
        </p:txBody>
      </p:sp>
    </p:spTree>
    <p:extLst>
      <p:ext uri="{BB962C8B-B14F-4D97-AF65-F5344CB8AC3E}">
        <p14:creationId xmlns:p14="http://schemas.microsoft.com/office/powerpoint/2010/main" val="1179899129"/>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4" r:id="rId3"/>
    <p:sldLayoutId id="2147483651" r:id="rId4"/>
    <p:sldLayoutId id="2147483652" r:id="rId5"/>
    <p:sldLayoutId id="2147483660" r:id="rId6"/>
    <p:sldLayoutId id="2147483661" r:id="rId7"/>
    <p:sldLayoutId id="2147483662"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80" r:id="rId18"/>
    <p:sldLayoutId id="2147483676" r:id="rId19"/>
    <p:sldLayoutId id="2147483677" r:id="rId20"/>
    <p:sldLayoutId id="2147483678" r:id="rId21"/>
    <p:sldLayoutId id="2147483679" r:id="rId22"/>
    <p:sldLayoutId id="2147483681" r:id="rId23"/>
    <p:sldLayoutId id="2147483689" r:id="rId24"/>
    <p:sldLayoutId id="2147483690" r:id="rId25"/>
    <p:sldLayoutId id="2147483684" r:id="rId26"/>
    <p:sldLayoutId id="2147483685" r:id="rId27"/>
    <p:sldLayoutId id="2147483686" r:id="rId28"/>
    <p:sldLayoutId id="2147483687" r:id="rId29"/>
    <p:sldLayoutId id="2147483688" r:id="rId30"/>
    <p:sldLayoutId id="2147483682" r:id="rId31"/>
    <p:sldLayoutId id="2147483683" r:id="rId32"/>
    <p:sldLayoutId id="2147483691" r:id="rId33"/>
    <p:sldLayoutId id="2147483692" r:id="rId34"/>
    <p:sldLayoutId id="2147483693" r:id="rId35"/>
    <p:sldLayoutId id="2147483694" r:id="rId36"/>
    <p:sldLayoutId id="2147483695" r:id="rId37"/>
    <p:sldLayoutId id="2147483696" r:id="rId38"/>
    <p:sldLayoutId id="2147483702" r:id="rId39"/>
    <p:sldLayoutId id="2147483698" r:id="rId40"/>
    <p:sldLayoutId id="2147483699" r:id="rId41"/>
    <p:sldLayoutId id="2147483700" r:id="rId42"/>
    <p:sldLayoutId id="2147483701" r:id="rId43"/>
    <p:sldLayoutId id="2147483703" r:id="rId44"/>
    <p:sldLayoutId id="2147483704" r:id="rId45"/>
    <p:sldLayoutId id="2147483705" r:id="rId46"/>
    <p:sldLayoutId id="2147483706" r:id="rId47"/>
    <p:sldLayoutId id="2147483707" r:id="rId48"/>
    <p:sldLayoutId id="2147483708" r:id="rId49"/>
    <p:sldLayoutId id="2147483709" r:id="rId50"/>
    <p:sldLayoutId id="2147483710" r:id="rId51"/>
    <p:sldLayoutId id="2147483711" r:id="rId52"/>
    <p:sldLayoutId id="2147483712" r:id="rId53"/>
    <p:sldLayoutId id="2147483713" r:id="rId54"/>
    <p:sldLayoutId id="2147483714" r:id="rId55"/>
    <p:sldLayoutId id="2147483715" r:id="rId56"/>
    <p:sldLayoutId id="2147483716" r:id="rId57"/>
    <p:sldLayoutId id="2147483650" r:id="rId58"/>
    <p:sldLayoutId id="2147483653" r:id="rId59"/>
    <p:sldLayoutId id="2147483654" r:id="rId60"/>
    <p:sldLayoutId id="2147483655" r:id="rId61"/>
    <p:sldLayoutId id="2147483656" r:id="rId62"/>
    <p:sldLayoutId id="2147483657" r:id="rId63"/>
    <p:sldLayoutId id="2147483658" r:id="rId64"/>
    <p:sldLayoutId id="2147483659" r:id="rId6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74856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522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20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028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789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664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303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5015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664</TotalTime>
  <Words>0</Words>
  <Application>Microsoft Macintosh PowerPoint</Application>
  <PresentationFormat>Widescreen</PresentationFormat>
  <Paragraphs>0</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Calibri Light</vt:lpstr>
      <vt:lpstr>Century Gothic</vt:lpstr>
      <vt:lpstr>Franklin Gothic Book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Catriona Munro</dc:creator>
  <cp:lastModifiedBy>Alice Mitchell</cp:lastModifiedBy>
  <cp:revision>77</cp:revision>
  <dcterms:created xsi:type="dcterms:W3CDTF">2022-04-26T09:07:24Z</dcterms:created>
  <dcterms:modified xsi:type="dcterms:W3CDTF">2022-05-30T15:45:17Z</dcterms:modified>
</cp:coreProperties>
</file>