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03" r:id="rId2"/>
    <p:sldId id="304" r:id="rId3"/>
    <p:sldId id="305" r:id="rId4"/>
    <p:sldId id="306" r:id="rId5"/>
    <p:sldId id="307" r:id="rId6"/>
    <p:sldId id="308" r:id="rId7"/>
    <p:sldId id="309" r:id="rId8"/>
    <p:sldId id="31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B1AFB8"/>
    <a:srgbClr val="2C2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0"/>
    <p:restoredTop sz="94694"/>
  </p:normalViewPr>
  <p:slideViewPr>
    <p:cSldViewPr snapToGrid="0" snapToObjects="1">
      <p:cViewPr varScale="1">
        <p:scale>
          <a:sx n="121" d="100"/>
          <a:sy n="121" d="100"/>
        </p:scale>
        <p:origin x="1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A2ED-2F12-D34A-A133-1BEF89919704}" type="datetimeFigureOut">
              <a:rPr lang="en-US" smtClean="0"/>
              <a:t>5/30/22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F4A60-F72F-6441-BA38-D427842C6C5E}" type="slidenum">
              <a:rPr lang="en-US" smtClean="0"/>
              <a:t>‹#›</a:t>
            </a:fld>
            <a:endParaRPr lang="en-US"/>
          </a:p>
        </p:txBody>
      </p:sp>
    </p:spTree>
    <p:extLst>
      <p:ext uri="{BB962C8B-B14F-4D97-AF65-F5344CB8AC3E}">
        <p14:creationId xmlns:p14="http://schemas.microsoft.com/office/powerpoint/2010/main" val="49903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emf"/><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2.emf"/><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8.png"/><Relationship Id="rId5" Type="http://schemas.openxmlformats.org/officeDocument/2006/relationships/image" Target="../media/image2.emf"/><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6.png"/><Relationship Id="rId5" Type="http://schemas.openxmlformats.org/officeDocument/2006/relationships/image" Target="../media/image2.emf"/><Relationship Id="rId4" Type="http://schemas.openxmlformats.org/officeDocument/2006/relationships/image" Target="../media/image5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4.png"/><Relationship Id="rId5" Type="http://schemas.openxmlformats.org/officeDocument/2006/relationships/image" Target="../media/image2.emf"/><Relationship Id="rId4" Type="http://schemas.openxmlformats.org/officeDocument/2006/relationships/image" Target="../media/image6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5.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emf"/><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248923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Bespoke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breed</a:t>
            </a:r>
            <a:r>
              <a:rPr lang="es-ES_tradnl" sz="2500" b="0" dirty="0">
                <a:solidFill>
                  <a:schemeClr val="tx1"/>
                </a:solidFill>
                <a:latin typeface="Century Gothic" panose="020B0502020202020204" pitchFamily="34" charset="0"/>
              </a:rPr>
              <a:t> at </a:t>
            </a:r>
            <a:r>
              <a:rPr lang="es-ES_tradnl" sz="2500" b="0" dirty="0" err="1">
                <a:solidFill>
                  <a:schemeClr val="tx1"/>
                </a:solidFill>
                <a:latin typeface="Century Gothic" panose="020B0502020202020204" pitchFamily="34" charset="0"/>
              </a:rPr>
              <a:t>every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life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stage</a:t>
            </a:r>
            <a:r>
              <a:rPr lang="es-ES_tradnl" sz="2500" b="0" dirty="0">
                <a:solidFill>
                  <a:schemeClr val="tx1"/>
                </a:solidFill>
                <a:latin typeface="Century Gothic" panose="020B0502020202020204" pitchFamily="34" charset="0"/>
              </a:rPr>
              <a:t>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Formulas </a:t>
            </a:r>
            <a:r>
              <a:rPr lang="es-ES_tradnl" sz="2500" b="0" dirty="0" err="1">
                <a:solidFill>
                  <a:schemeClr val="tx1"/>
                </a:solidFill>
                <a:latin typeface="Century Gothic" panose="020B0502020202020204" pitchFamily="34" charset="0"/>
              </a:rPr>
              <a:t>researched</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ingredients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sourced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nutrition</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in-</a:t>
            </a:r>
            <a:r>
              <a:rPr lang="es-ES_tradnl" sz="2500" b="0" dirty="0" err="1">
                <a:solidFill>
                  <a:schemeClr val="tx1"/>
                </a:solidFill>
                <a:latin typeface="Century Gothic" panose="020B0502020202020204" pitchFamily="34" charset="0"/>
              </a:rPr>
              <a:t>house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team</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659372"/>
            <a:ext cx="3113876" cy="2972021"/>
          </a:xfrm>
          <a:prstGeom prst="rect">
            <a:avLst/>
          </a:prstGeom>
        </p:spPr>
      </p:pic>
    </p:spTree>
    <p:extLst>
      <p:ext uri="{BB962C8B-B14F-4D97-AF65-F5344CB8AC3E}">
        <p14:creationId xmlns:p14="http://schemas.microsoft.com/office/powerpoint/2010/main" val="394398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0"/>
            <a:ext cx="12191999" cy="6858000"/>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323165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Making our own</a:t>
            </a:r>
          </a:p>
          <a:p>
            <a:pPr algn="ctr"/>
            <a:r>
              <a:rPr lang="en-GB" sz="2200" b="1" i="0" kern="1200" dirty="0">
                <a:solidFill>
                  <a:schemeClr val="bg1"/>
                </a:solidFill>
                <a:effectLst/>
                <a:latin typeface="Century Gothic" panose="020B0502020202020204" pitchFamily="34" charset="0"/>
                <a:ea typeface="+mn-ea"/>
                <a:cs typeface="+mn-cs"/>
              </a:rPr>
              <a:t>unique feed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company with their own, large-scale integrated salmon feed production facilities.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96% self-sufficient from own feed production in Norway and Scotland.</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4401205"/>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standards for sustainable ingredients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Because we produce so much feed, we have the power to ensure that all ingredients are produced as sustainably as possible. We’re exploring new sources of feed including algae, insect meal and low-trophic marine resources.</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32398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Cleaning our fish oil, unlike any of our competitors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producer to clean the fish oil used in its feed to remove persistent organic pollutants. This ensures that our salmon have the healthiest possible diet.</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077766"/>
          </a:xfrm>
          <a:prstGeom prst="rect">
            <a:avLst/>
          </a:prstGeom>
        </p:spPr>
        <p:txBody>
          <a:bodyPr wrap="square">
            <a:spAutoFit/>
          </a:bodyPr>
          <a:lstStyle/>
          <a:p>
            <a:pPr algn="ctr"/>
            <a:r>
              <a:rPr lang="en-GB" sz="2200" b="1" i="0" kern="1200" dirty="0">
                <a:solidFill>
                  <a:schemeClr val="bg1"/>
                </a:solidFill>
                <a:effectLst/>
                <a:latin typeface="+mn-lt"/>
                <a:ea typeface="+mn-ea"/>
                <a:cs typeface="+mn-cs"/>
              </a:rPr>
              <a:t>New emerging feed raw materials included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In 2021,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included 4 % emerging feed raw materials in our feed composition. This includes algal oil and pea protein concentrates.</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
        <p:nvSpPr>
          <p:cNvPr id="2" name="TextBox 1">
            <a:extLst>
              <a:ext uri="{FF2B5EF4-FFF2-40B4-BE49-F238E27FC236}">
                <a16:creationId xmlns:a16="http://schemas.microsoft.com/office/drawing/2014/main" id="{CFDA5422-985B-9F50-5026-B79E154F7D93}"/>
              </a:ext>
            </a:extLst>
          </p:cNvPr>
          <p:cNvSpPr txBox="1"/>
          <p:nvPr userDrawn="1"/>
        </p:nvSpPr>
        <p:spPr>
          <a:xfrm>
            <a:off x="6844937" y="-320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3877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Developing our own food guarantees sustainability, consistency and security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Leading FIFO rates put our salmon among the world’s most sustainable meats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enhanced sustainability across the global soybean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supply chain</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9902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all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the data we need to perfect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feed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higher standards in our fish oil cleaning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Recapturing fish oil and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fishmeal makes our salmon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more sustainable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8506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91401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9430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1920x1080 MOWI FRESHWATER - Smolt Montage" descr="1920x1080 MOWI FRESHWATER - Smolt Montage">
            <a:hlinkClick r:id="" action="ppaction://media"/>
            <a:extLst>
              <a:ext uri="{FF2B5EF4-FFF2-40B4-BE49-F238E27FC236}">
                <a16:creationId xmlns:a16="http://schemas.microsoft.com/office/drawing/2014/main" id="{425B18E3-62BF-7DD5-E537-AE055D0D5C2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Freshwater</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917321"/>
            <a:ext cx="1638674" cy="1242743"/>
          </a:xfrm>
          <a:prstGeom prst="rect">
            <a:avLst/>
          </a:prstGeom>
        </p:spPr>
      </p:pic>
    </p:spTree>
    <p:extLst>
      <p:ext uri="{BB962C8B-B14F-4D97-AF65-F5344CB8AC3E}">
        <p14:creationId xmlns:p14="http://schemas.microsoft.com/office/powerpoint/2010/main" val="37026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state</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-art </a:t>
            </a:r>
            <a:r>
              <a:rPr lang="es-ES_tradnl" sz="2500" b="0" dirty="0" err="1">
                <a:solidFill>
                  <a:schemeClr val="tx1"/>
                </a:solidFill>
                <a:latin typeface="Century Gothic" panose="020B0502020202020204" pitchFamily="34" charset="0"/>
              </a:rPr>
              <a:t>Freshwater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facilities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best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start</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life</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Optimising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smoltification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improves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health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survival</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rates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Advanced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protects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both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precious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supplies</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964626"/>
            <a:ext cx="3113876" cy="2361512"/>
          </a:xfrm>
          <a:prstGeom prst="rect">
            <a:avLst/>
          </a:prstGeom>
        </p:spPr>
      </p:pic>
    </p:spTree>
    <p:extLst>
      <p:ext uri="{BB962C8B-B14F-4D97-AF65-F5344CB8AC3E}">
        <p14:creationId xmlns:p14="http://schemas.microsoft.com/office/powerpoint/2010/main" val="2385257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Vaccination rate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vaccinate 100% of our fish and take a great deal of care to ensure the quality and robustness of our smolt to reduce health risks.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Optimise smolt production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main purpose of the expansions in our freshwater operations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is to enable the production of larger and higher-quality smolt.</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Freshwater use efficiency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18 recirculating aquaculture systems (RAS) we operate around the world have recirculation percentages varying from 95 to 99.9% in our most modern units.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985433"/>
          </a:xfrm>
          <a:prstGeom prst="rect">
            <a:avLst/>
          </a:prstGeom>
        </p:spPr>
        <p:txBody>
          <a:bodyPr wrap="square">
            <a:spAutoFit/>
          </a:bodyPr>
          <a:lstStyle/>
          <a:p>
            <a:pPr algn="ctr"/>
            <a:r>
              <a:rPr lang="en-GB" sz="2200" b="1" i="0" kern="1200" dirty="0">
                <a:solidFill>
                  <a:schemeClr val="bg1"/>
                </a:solidFill>
                <a:effectLst/>
                <a:latin typeface="+mn-lt"/>
                <a:ea typeface="+mn-ea"/>
                <a:cs typeface="+mn-cs"/>
              </a:rPr>
              <a:t>Circular economy practices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adopted circular economy practices in our freshwater production where waste is recovered and processed for agricultural use.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21009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created the freshest freshwater environment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Extensive research has determined the perfect time to make the leap from fresh to sea water</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are investing in larger smolt to improve quality and survival</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0774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1920x1080 MOWI BREED - Eggs" descr="1920x1080 MOWI BREED - Eggs">
            <a:hlinkClick r:id="" action="ppaction://media"/>
            <a:extLst>
              <a:ext uri="{FF2B5EF4-FFF2-40B4-BE49-F238E27FC236}">
                <a16:creationId xmlns:a16="http://schemas.microsoft.com/office/drawing/2014/main" id="{E552565B-5598-898A-5A3F-CA0FC782E1F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588" y="317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9364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100% vaccination rates translate to industry-leading survival rates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new standards on sustainable freshwater operations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Pioneering best practice in recirculating aquaculture systems to optimize fish welfare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28586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17730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57571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1920x1080 MOWI AT SEA - Waves" descr="1920x1080 MOWI AT SEA - Waves">
            <a:hlinkClick r:id="" action="ppaction://media"/>
            <a:extLst>
              <a:ext uri="{FF2B5EF4-FFF2-40B4-BE49-F238E27FC236}">
                <a16:creationId xmlns:a16="http://schemas.microsoft.com/office/drawing/2014/main" id="{84C03B29-DEB3-7DC6-713E-E1D70D0136A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At Sea</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1917321"/>
            <a:ext cx="1338760" cy="1242743"/>
          </a:xfrm>
          <a:prstGeom prst="rect">
            <a:avLst/>
          </a:prstGeom>
        </p:spPr>
      </p:pic>
    </p:spTree>
    <p:extLst>
      <p:ext uri="{BB962C8B-B14F-4D97-AF65-F5344CB8AC3E}">
        <p14:creationId xmlns:p14="http://schemas.microsoft.com/office/powerpoint/2010/main" val="205185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welfare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environmental</a:t>
            </a:r>
            <a:r>
              <a:rPr lang="es-ES_tradnl" sz="2500" b="0" dirty="0">
                <a:solidFill>
                  <a:schemeClr val="tx1"/>
                </a:solidFill>
                <a:latin typeface="Century Gothic" panose="020B0502020202020204" pitchFamily="34" charset="0"/>
              </a:rPr>
              <a:t> care</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Farming</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harmony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nature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lighten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footprint</a:t>
            </a:r>
            <a:endParaRPr lang="es-ES_tradnl" sz="2500" b="1"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Closing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net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escapes and </a:t>
            </a:r>
            <a:r>
              <a:rPr lang="es-ES_tradnl" sz="2500" b="0" dirty="0" err="1">
                <a:solidFill>
                  <a:schemeClr val="tx1"/>
                </a:solidFill>
                <a:latin typeface="Century Gothic" panose="020B0502020202020204" pitchFamily="34" charset="0"/>
              </a:rPr>
              <a:t>organic</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9131E177-9F12-626F-52E6-BB65FB9FDD9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1964626"/>
            <a:ext cx="2543968" cy="2361512"/>
          </a:xfrm>
          <a:prstGeom prst="rect">
            <a:avLst/>
          </a:prstGeom>
        </p:spPr>
      </p:pic>
    </p:spTree>
    <p:extLst>
      <p:ext uri="{BB962C8B-B14F-4D97-AF65-F5344CB8AC3E}">
        <p14:creationId xmlns:p14="http://schemas.microsoft.com/office/powerpoint/2010/main" val="39985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246769"/>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99% water,1% fish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generous stocking levels give salmon all the space they need for a happier,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healthier life.</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40065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revolutionising fish welfare and are proud to have helped create the ASC salmon standard and earned GLOBALG.A.P., ASC and BAP certifications.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97% reductions in sea lice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cleaner fish are doing a great job of protecting our salmon – just one of the tools we’ve developed to keep them healthy.</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400657"/>
          </a:xfrm>
          <a:prstGeom prst="rect">
            <a:avLst/>
          </a:prstGeom>
        </p:spPr>
        <p:txBody>
          <a:bodyPr wrap="square">
            <a:spAutoFit/>
          </a:bodyPr>
          <a:lstStyle/>
          <a:p>
            <a:pPr algn="ctr"/>
            <a:r>
              <a:rPr lang="en-GB" sz="2200" b="1" i="0" kern="1200" dirty="0">
                <a:solidFill>
                  <a:schemeClr val="bg1"/>
                </a:solidFill>
                <a:effectLst/>
                <a:latin typeface="+mn-lt"/>
                <a:ea typeface="+mn-ea"/>
                <a:cs typeface="+mn-cs"/>
              </a:rPr>
              <a:t>Smart technology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unique system collects real-time information on growth, weight distribution, autonomous feeding, lice numbers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fish welfare.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30149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Selecting the perfect environments for our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Ensuring that we protect the ecosystems that surround us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Finding natural solutions for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sea lice</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59732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vaccinations and good husbandry to replace antibiotics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MOWI 4.0 is transforming the way we care for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Heading for 100% sustainability certification across our sites worldwide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68206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08299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78824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We select the strongest, healthiest and tastiest of each generation to continually improve the world’s finest breed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identify the natural traits and characteristics to make each generation more resilient and productive than the last</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have been perfecting our breed since 1964</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533473"/>
            <a:ext cx="3113876" cy="3223819"/>
          </a:xfrm>
          <a:prstGeom prst="rect">
            <a:avLst/>
          </a:prstGeom>
        </p:spPr>
      </p:pic>
    </p:spTree>
    <p:extLst>
      <p:ext uri="{BB962C8B-B14F-4D97-AF65-F5344CB8AC3E}">
        <p14:creationId xmlns:p14="http://schemas.microsoft.com/office/powerpoint/2010/main" val="3042373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1280x853 MOWI HARVEST - Walking" descr="1280x853 MOWI HARVEST - Walking">
            <a:hlinkClick r:id="" action="ppaction://media"/>
            <a:extLst>
              <a:ext uri="{FF2B5EF4-FFF2-40B4-BE49-F238E27FC236}">
                <a16:creationId xmlns:a16="http://schemas.microsoft.com/office/drawing/2014/main" id="{2BF17AD0-CB22-8E28-5FD3-93925BF99C0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255888"/>
            <a:ext cx="12192000" cy="811547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Harvest</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2024357"/>
            <a:ext cx="1338760" cy="1028671"/>
          </a:xfrm>
          <a:prstGeom prst="rect">
            <a:avLst/>
          </a:prstGeom>
        </p:spPr>
      </p:pic>
    </p:spTree>
    <p:extLst>
      <p:ext uri="{BB962C8B-B14F-4D97-AF65-F5344CB8AC3E}">
        <p14:creationId xmlns:p14="http://schemas.microsoft.com/office/powerpoint/2010/main" val="21691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Continually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methods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over</a:t>
            </a:r>
            <a:r>
              <a:rPr lang="es-ES_tradnl" sz="2500" b="0" dirty="0">
                <a:solidFill>
                  <a:schemeClr val="tx1"/>
                </a:solidFill>
                <a:latin typeface="Century Gothic" panose="020B0502020202020204" pitchFamily="34" charset="0"/>
              </a:rPr>
              <a:t> 60 </a:t>
            </a:r>
            <a:r>
              <a:rPr lang="es-ES_tradnl" sz="2500" b="0" dirty="0" err="1">
                <a:solidFill>
                  <a:schemeClr val="tx1"/>
                </a:solidFill>
                <a:latin typeface="Century Gothic" panose="020B0502020202020204" pitchFamily="34" charset="0"/>
              </a:rPr>
              <a:t>years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Mowi’s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select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optimal</a:t>
            </a:r>
            <a:r>
              <a:rPr lang="es-ES_tradnl" sz="2500" b="0" dirty="0">
                <a:solidFill>
                  <a:schemeClr val="tx1"/>
                </a:solidFill>
                <a:latin typeface="Century Gothic" panose="020B0502020202020204" pitchFamily="34" charset="0"/>
              </a:rPr>
              <a:t> time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stress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2168020"/>
            <a:ext cx="2543968" cy="1954724"/>
          </a:xfrm>
          <a:prstGeom prst="rect">
            <a:avLst/>
          </a:prstGeom>
        </p:spPr>
      </p:pic>
    </p:spTree>
    <p:extLst>
      <p:ext uri="{BB962C8B-B14F-4D97-AF65-F5344CB8AC3E}">
        <p14:creationId xmlns:p14="http://schemas.microsoft.com/office/powerpoint/2010/main" val="80406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rot="16200000">
            <a:off x="2667002" y="-2667006"/>
            <a:ext cx="6857995" cy="1219200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3350910"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Around 466,000 tonnes of salmon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much we harvest in a typical year and what makes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a world leader, putting us in a unique position to set new standards.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4420545" y="2220284"/>
            <a:ext cx="3350910"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Sea harvest is the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gold standard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newest generation of harvesting vessels ensures that no blood escapes and everything is captured for treatment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safe disposal.</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8292749" y="2220284"/>
            <a:ext cx="3350910" cy="2339102"/>
          </a:xfrm>
          <a:prstGeom prst="rect">
            <a:avLst/>
          </a:prstGeom>
        </p:spPr>
        <p:txBody>
          <a:bodyPr wrap="square">
            <a:spAutoFit/>
          </a:bodyPr>
          <a:lstStyle/>
          <a:p>
            <a:pPr algn="ctr"/>
            <a:r>
              <a:rPr lang="en-GB" sz="2200" b="1" i="0" kern="1200" dirty="0">
                <a:solidFill>
                  <a:schemeClr val="bg1"/>
                </a:solidFill>
                <a:effectLst/>
                <a:latin typeface="+mn-lt"/>
                <a:ea typeface="+mn-ea"/>
                <a:cs typeface="+mn-cs"/>
              </a:rPr>
              <a:t>Precision engineering </a:t>
            </a:r>
            <a:br>
              <a:rPr lang="en-GB" sz="2200" b="1" i="0" kern="1200" dirty="0">
                <a:solidFill>
                  <a:schemeClr val="bg1"/>
                </a:solidFill>
                <a:effectLst/>
                <a:latin typeface="+mn-lt"/>
                <a:ea typeface="+mn-ea"/>
                <a:cs typeface="+mn-cs"/>
              </a:rPr>
            </a:br>
            <a:r>
              <a:rPr lang="en-GB" sz="2200" b="1" i="0" kern="1200" dirty="0">
                <a:solidFill>
                  <a:schemeClr val="bg1"/>
                </a:solidFill>
                <a:effectLst/>
                <a:latin typeface="+mn-lt"/>
                <a:ea typeface="+mn-ea"/>
                <a:cs typeface="+mn-cs"/>
              </a:rPr>
              <a:t>right to the end</a:t>
            </a:r>
          </a:p>
          <a:p>
            <a:pPr algn="ctr"/>
            <a:endParaRPr lang="en-GB" sz="2200" b="1" i="0" kern="1200" dirty="0">
              <a:solidFill>
                <a:schemeClr val="bg1"/>
              </a:solidFill>
              <a:effectLst/>
              <a:latin typeface="+mn-lt"/>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pioneering advanced processes that handle fish more gently and ensure our salmon are harvested as effectively and humanely as possible.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036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777729"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55092"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878290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Lowering levels of stress to deliver higher levels of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Mowi’s</a:t>
            </a:r>
            <a:r>
              <a:rPr lang="en-GB" sz="2500" b="0" kern="1200" dirty="0">
                <a:solidFill>
                  <a:schemeClr val="tx1"/>
                </a:solidFill>
                <a:effectLst/>
                <a:latin typeface="Century Gothic" panose="020B0502020202020204" pitchFamily="34" charset="0"/>
                <a:ea typeface="+mn-ea"/>
                <a:cs typeface="+mn-cs"/>
              </a:rPr>
              <a:t> Sea Harvest innovations are setting higher standards worldwide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Raising levels of fish welfare, biosecurity and efficiency without compromising quality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45631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a:t>
            </a:r>
            <a:r>
              <a:rPr lang="en-GB" sz="2500" b="0" kern="1200" dirty="0">
                <a:solidFill>
                  <a:schemeClr val="tx1"/>
                </a:solidFill>
                <a:effectLst/>
                <a:latin typeface="Century Gothic" panose="020B0502020202020204" pitchFamily="34" charset="0"/>
                <a:ea typeface="+mn-ea"/>
                <a:cs typeface="+mn-cs"/>
              </a:rPr>
              <a:t> 4.0 improves consistency and quality standards at harvest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State-of-the-art monitoring delivers more consistent health, weight and size</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Advancing standards of research on all aspects of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 health </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16527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124777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172289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1920x1080 MOWI PROCESSING - Salmon Skin" descr="1920x1080 MOWI PROCESSING - Salmon Skin">
            <a:hlinkClick r:id="" action="ppaction://media"/>
            <a:extLst>
              <a:ext uri="{FF2B5EF4-FFF2-40B4-BE49-F238E27FC236}">
                <a16:creationId xmlns:a16="http://schemas.microsoft.com/office/drawing/2014/main" id="{0FDC2E8D-1212-3934-D513-197974CB28F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290"/>
            <a:ext cx="12199938" cy="6862465"/>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Processing &amp; Logistics</a:t>
            </a:r>
            <a:endParaRPr lang="es-ES_tradnl" sz="6000" b="1"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B2D3BFDB-459A-CAEC-B5C8-B0BB0134975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22209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best-practice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through</a:t>
            </a:r>
            <a:r>
              <a:rPr lang="es-ES_tradnl" sz="2500" b="0" dirty="0">
                <a:solidFill>
                  <a:schemeClr val="tx1"/>
                </a:solidFill>
                <a:latin typeface="Century Gothic" panose="020B0502020202020204" pitchFamily="34" charset="0"/>
              </a:rPr>
              <a:t> innovative </a:t>
            </a:r>
            <a:r>
              <a:rPr lang="es-ES_tradnl" sz="2500" b="0" dirty="0" err="1">
                <a:solidFill>
                  <a:schemeClr val="tx1"/>
                </a:solidFill>
                <a:latin typeface="Century Gothic" panose="020B0502020202020204" pitchFamily="34" charset="0"/>
              </a:rPr>
              <a:t>processing</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monitoring</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Using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set </a:t>
            </a:r>
            <a:r>
              <a:rPr lang="es-ES_tradnl" sz="2500" b="0" dirty="0" err="1">
                <a:solidFill>
                  <a:schemeClr val="tx1"/>
                </a:solidFill>
                <a:latin typeface="Century Gothic" panose="020B0502020202020204" pitchFamily="34" charset="0"/>
              </a:rPr>
              <a:t>higher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Controlling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whole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means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unrivalled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freshness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adaptability</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0"/>
            <a:ext cx="1778603" cy="1954724"/>
          </a:xfrm>
          <a:prstGeom prst="rect">
            <a:avLst/>
          </a:prstGeom>
        </p:spPr>
      </p:pic>
    </p:spTree>
    <p:extLst>
      <p:ext uri="{BB962C8B-B14F-4D97-AF65-F5344CB8AC3E}">
        <p14:creationId xmlns:p14="http://schemas.microsoft.com/office/powerpoint/2010/main" val="2980559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938"/>
            <a:ext cx="12192000" cy="6857998"/>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accurate grading from 2022</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 scanning equipment will set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standards by scientifically assessing and grading every individual fillet.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freshness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Minimising journey times, and locating processing units close to consumption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points, helps us to optimise freshness.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All processing sites are certified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All our processing facilities adopt the habitual and systemic food safety culture advocated by the Global Food Safety Initiative (GFSI).</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Sub-chilling can extend shelf life</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by up to 7 days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Exploring innovative new processes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helps us and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customers operate more sustainably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reduce wastage.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0448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292387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Unique Breed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salmon breed has been nurtured and developed like no other. We started selectively breeding farmed salmon in 1964. The Mowi pedigree stretches back over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14 generations.</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378565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Unrivalled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the industry’s largest genetic research facility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with exceptional knowledge about Salmonid genetics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and development. Members of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team helped map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Atlantic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salmon genome.</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53943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Naturally Healthier</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avoid genetic modification of any kind. To us, selecting from traits that occur naturally, is a safer route to take. We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don’t use antibiotics, medicines or hormones prophylactically or to promote growth.</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139321"/>
          </a:xfrm>
          <a:prstGeom prst="rect">
            <a:avLst/>
          </a:prstGeom>
        </p:spPr>
        <p:txBody>
          <a:bodyPr wrap="square">
            <a:spAutoFit/>
          </a:bodyPr>
          <a:lstStyle/>
          <a:p>
            <a:pPr algn="ctr"/>
            <a:r>
              <a:rPr lang="en-GB" sz="2200" b="1" i="0" kern="1200" dirty="0">
                <a:solidFill>
                  <a:schemeClr val="bg1"/>
                </a:solidFill>
                <a:effectLst/>
                <a:latin typeface="+mn-lt"/>
                <a:ea typeface="+mn-ea"/>
                <a:cs typeface="+mn-cs"/>
              </a:rPr>
              <a:t>Egg to plate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As the only fully-integrated salmon producer, we reap the benefits of our breeding initiatives immediately. Mowi is the only salmon producer with a fully-integrated Breeding and Genetics team.</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448526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Shortened supply chains deliver new standards of freshness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and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don’t just set new standards we surpass them</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 of the art inspection equipment sets new standards</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accuracy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8301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Definitive data on melanin, gaping, cartilage, Omega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3 levels and colour scale all collected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innovations are making pathogens a thing of the past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pioneering sub-chilling systems improve quality, sustainability and shelf life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442574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9406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075272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1280x1792 MOWI PRODUCT - Salmon Texture" descr="1280x1792 MOWI PRODUCT - Salmon Texture">
            <a:hlinkClick r:id="" action="ppaction://media"/>
            <a:extLst>
              <a:ext uri="{FF2B5EF4-FFF2-40B4-BE49-F238E27FC236}">
                <a16:creationId xmlns:a16="http://schemas.microsoft.com/office/drawing/2014/main" id="{42C929FD-65C9-6115-F99F-A138C8F9363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59673"/>
          <a:stretch/>
        </p:blipFill>
        <p:spPr>
          <a:xfrm>
            <a:off x="0" y="0"/>
            <a:ext cx="12192000" cy="6882764"/>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Product &amp; Innovation</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773A4EC8-5A4B-4449-3D6D-5C2D8795607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11871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video>
              <p:cMediaNode>
                <p:cTn id="8" repeatCount="indefinite"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Enhancing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innovation</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No </a:t>
            </a:r>
            <a:r>
              <a:rPr lang="es-ES_tradnl" sz="2500" b="0" dirty="0" err="1">
                <a:solidFill>
                  <a:schemeClr val="tx1"/>
                </a:solidFill>
                <a:latin typeface="Century Gothic" panose="020B0502020202020204" pitchFamily="34" charset="0"/>
              </a:rPr>
              <a:t>one</a:t>
            </a:r>
            <a:r>
              <a:rPr lang="es-ES_tradnl" sz="2500" b="0" dirty="0">
                <a:solidFill>
                  <a:schemeClr val="tx1"/>
                </a:solidFill>
                <a:latin typeface="Century Gothic" panose="020B0502020202020204" pitchFamily="34" charset="0"/>
              </a:rPr>
              <a:t> has more </a:t>
            </a:r>
            <a:r>
              <a:rPr lang="es-ES_tradnl" sz="2500" b="0" dirty="0" err="1">
                <a:solidFill>
                  <a:schemeClr val="tx1"/>
                </a:solidFill>
                <a:latin typeface="Century Gothic" panose="020B0502020202020204" pitchFamily="34" charset="0"/>
              </a:rPr>
              <a:t>resources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explore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next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generation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Drawing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expertise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share </a:t>
            </a:r>
            <a:r>
              <a:rPr lang="es-ES_tradnl" sz="2500" b="0" dirty="0" err="1">
                <a:solidFill>
                  <a:schemeClr val="tx1"/>
                </a:solidFill>
                <a:latin typeface="Century Gothic" panose="020B0502020202020204" pitchFamily="34" charset="0"/>
              </a:rPr>
              <a:t>inspired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thinking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customers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1"/>
            <a:ext cx="1778603" cy="1954723"/>
          </a:xfrm>
          <a:prstGeom prst="rect">
            <a:avLst/>
          </a:prstGeom>
        </p:spPr>
      </p:pic>
    </p:spTree>
    <p:extLst>
      <p:ext uri="{BB962C8B-B14F-4D97-AF65-F5344CB8AC3E}">
        <p14:creationId xmlns:p14="http://schemas.microsoft.com/office/powerpoint/2010/main" val="2333063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960"/>
            <a:ext cx="12191999" cy="684608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World-leading development</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employ 50 specialists devoted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to new product development.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175432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600 new products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many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ideas we have in the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pipeline globally.</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15 new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product centres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teams working on new products across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world.</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09288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200-300</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review the market constantly to spot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trends.</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183797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Building on the reputation of Blue Foods to establish new standards in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Analysing worldwide grocery and menu trends is inspiring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local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global presence draws inspiration for new products from all over the world</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174627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Get your experts to talk to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experts – we believe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in collaboration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Let’s set new standards in dynamic and recyclable packaging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The key to trust is transparency</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039170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46158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44207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Balancing genetic traits to optimise size, growth-rate, pigmentation and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Deploying deep genetic knowledge to breed in resistance to pests and diseases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Mapping the salmon genome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a quantum leap for our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breeding programme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always choose naturally occurring genetic variation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never GM</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399967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96775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3" name="1920x1080 MOWI MARKET - BBQ Fillet" descr="1920x1080 MOWI MARKET - BBQ Fillet">
            <a:hlinkClick r:id="" action="ppaction://media"/>
            <a:extLst>
              <a:ext uri="{FF2B5EF4-FFF2-40B4-BE49-F238E27FC236}">
                <a16:creationId xmlns:a16="http://schemas.microsoft.com/office/drawing/2014/main" id="{4610B1D1-13F3-0E92-B25C-37B50D782D5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952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6" name="Rectángulo 5">
            <a:extLst>
              <a:ext uri="{FF2B5EF4-FFF2-40B4-BE49-F238E27FC236}">
                <a16:creationId xmlns:a16="http://schemas.microsoft.com/office/drawing/2014/main" id="{0AD4D2D7-527E-4DB5-B9FB-F85BF6089F4C}"/>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Market</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F8462E44-15C3-BAC1-01FE-8EFCA8512F62}"/>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13987" y="1756681"/>
            <a:ext cx="1564023" cy="1564023"/>
          </a:xfrm>
          <a:prstGeom prst="rect">
            <a:avLst/>
          </a:prstGeom>
        </p:spPr>
      </p:pic>
    </p:spTree>
    <p:extLst>
      <p:ext uri="{BB962C8B-B14F-4D97-AF65-F5344CB8AC3E}">
        <p14:creationId xmlns:p14="http://schemas.microsoft.com/office/powerpoint/2010/main" val="32523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Detailed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analysis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trends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insights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Cross-</a:t>
            </a:r>
            <a:r>
              <a:rPr lang="es-ES_tradnl" sz="2500" b="0" dirty="0" err="1">
                <a:solidFill>
                  <a:schemeClr val="tx1"/>
                </a:solidFill>
                <a:latin typeface="Century Gothic" panose="020B0502020202020204" pitchFamily="34" charset="0"/>
              </a:rPr>
              <a:t>fertilising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culinary</a:t>
            </a:r>
            <a:r>
              <a:rPr lang="es-ES_tradnl" sz="2500" b="0" dirty="0">
                <a:solidFill>
                  <a:schemeClr val="tx1"/>
                </a:solidFill>
                <a:latin typeface="Century Gothic" panose="020B0502020202020204" pitchFamily="34" charset="0"/>
              </a:rPr>
              <a:t> cultures </a:t>
            </a:r>
            <a:r>
              <a:rPr lang="es-ES_tradnl" sz="2500" b="0" dirty="0" err="1">
                <a:solidFill>
                  <a:schemeClr val="tx1"/>
                </a:solidFill>
                <a:latin typeface="Century Gothic" panose="020B0502020202020204" pitchFamily="34" charset="0"/>
              </a:rPr>
              <a:t>globally</a:t>
            </a:r>
            <a:r>
              <a:rPr lang="es-ES_tradnl" sz="2500" b="0" dirty="0">
                <a:solidFill>
                  <a:schemeClr val="tx1"/>
                </a:solidFill>
                <a:latin typeface="Century Gothic" panose="020B0502020202020204" pitchFamily="34" charset="0"/>
              </a:rPr>
              <a:t> drives new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opportunities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Exploring</a:t>
            </a:r>
            <a:r>
              <a:rPr lang="es-ES_tradnl" sz="2500" b="0" dirty="0">
                <a:solidFill>
                  <a:schemeClr val="tx1"/>
                </a:solidFill>
                <a:latin typeface="Century Gothic" panose="020B0502020202020204" pitchFamily="34" charset="0"/>
              </a:rPr>
              <a:t> innovative new </a:t>
            </a:r>
            <a:r>
              <a:rPr lang="es-ES_tradnl" sz="2500" b="0" dirty="0" err="1">
                <a:solidFill>
                  <a:schemeClr val="tx1"/>
                </a:solidFill>
                <a:latin typeface="Century Gothic" panose="020B0502020202020204" pitchFamily="34" charset="0"/>
              </a:rPr>
              <a:t>products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put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top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more </a:t>
            </a:r>
            <a:r>
              <a:rPr lang="es-ES_tradnl" sz="2500" b="0" dirty="0" err="1">
                <a:solidFill>
                  <a:schemeClr val="tx1"/>
                </a:solidFill>
                <a:latin typeface="Century Gothic" panose="020B0502020202020204" pitchFamily="34" charset="0"/>
              </a:rPr>
              <a:t>menus</a:t>
            </a:r>
            <a:r>
              <a:rPr lang="es-ES_tradnl" sz="2500" b="0" dirty="0">
                <a:solidFill>
                  <a:schemeClr val="tx1"/>
                </a:solidFill>
                <a:latin typeface="Century Gothic" panose="020B0502020202020204" pitchFamily="34" charset="0"/>
              </a:rPr>
              <a:t> and shopping </a:t>
            </a:r>
            <a:r>
              <a:rPr lang="es-ES_tradnl" sz="2500" b="0" dirty="0" err="1">
                <a:solidFill>
                  <a:schemeClr val="tx1"/>
                </a:solidFill>
                <a:latin typeface="Century Gothic" panose="020B0502020202020204" pitchFamily="34" charset="0"/>
              </a:rPr>
              <a:t>lists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256081"/>
            <a:ext cx="1778603" cy="1778603"/>
          </a:xfrm>
          <a:prstGeom prst="rect">
            <a:avLst/>
          </a:prstGeom>
        </p:spPr>
      </p:pic>
    </p:spTree>
    <p:extLst>
      <p:ext uri="{BB962C8B-B14F-4D97-AF65-F5344CB8AC3E}">
        <p14:creationId xmlns:p14="http://schemas.microsoft.com/office/powerpoint/2010/main" val="1899197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2317"/>
            <a:ext cx="12191999" cy="6833367"/>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2547785"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Global presence, local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local teams combine to form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 international community, looking to inspire customers with new ideas and helping them to succeed in their market.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316967" y="2220284"/>
            <a:ext cx="2698822"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have our own restaurant chain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Supreme Salmon – our Taiwanese restaurant chain gives us unique market insights.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196000" y="2220284"/>
            <a:ext cx="2659242" cy="233910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review around 300 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Using market surveys, we identify trends and build deeper consumer and market insights.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010867" y="2220284"/>
            <a:ext cx="2747996" cy="307776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undertake extensive research programmes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Talking to consumers and chefs around the world helps us understand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what  markets want, empowering us to grow the salmon and seafood category dynamically.</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00348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earned the title World’s Most Sustainable Protein Producer three years running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a world of inspiring ideas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to make the most of salmon’s versatility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Working with partners worldwide to devise innovative, sustainable packaging</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l="2052" r="2052"/>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4191692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local teams, worldwide, combine to set new standards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Matching the precise qualities desired in salmon across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different markets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Inspiring new sushi lovers the world over</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31869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067651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834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3">
            <a:extLst>
              <a:ext uri="{FF2B5EF4-FFF2-40B4-BE49-F238E27FC236}">
                <a16:creationId xmlns:a16="http://schemas.microsoft.com/office/drawing/2014/main" id="{4ED5557F-AA23-B87C-37AE-57BA4D253041}"/>
              </a:ext>
            </a:extLst>
          </p:cNvPr>
          <p:cNvSpPr/>
          <p:nvPr userDrawn="1"/>
        </p:nvSpPr>
        <p:spPr>
          <a:xfrm>
            <a:off x="0" y="0"/>
            <a:ext cx="12192000"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Imagen 5">
            <a:extLst>
              <a:ext uri="{FF2B5EF4-FFF2-40B4-BE49-F238E27FC236}">
                <a16:creationId xmlns:a16="http://schemas.microsoft.com/office/drawing/2014/main" id="{38585491-AE46-941D-38DF-CC9D5FC8EA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067417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915A-10AC-DBC8-80C0-9AB0E12FB8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001D8B-0025-3A55-4822-7257F7C99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ADADAF-2556-A449-7CCF-6E82448573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CA5C0D-5C45-FD6C-FCC1-9A0607D00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936181-31DF-2781-C3B4-2C2980B400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5574EC-AFD2-0371-F2B4-B3FFF655F9E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8" name="Footer Placeholder 7">
            <a:extLst>
              <a:ext uri="{FF2B5EF4-FFF2-40B4-BE49-F238E27FC236}">
                <a16:creationId xmlns:a16="http://schemas.microsoft.com/office/drawing/2014/main" id="{0E364799-F707-CC70-A2C7-ACB3B82BED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5CED3E-3012-32A4-5AB6-9CB6842314A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9591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417037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 1999, we set the optimal healthy size for our salmon breed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350 distinct salmon “families” keep our gene pool as wide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as possible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protect our diverse genetic legacy across sites in Norway and Ireland </a:t>
            </a:r>
          </a:p>
          <a:p>
            <a:pPr marL="23040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unique ability to lead genetic research</a:t>
            </a:r>
            <a:r>
              <a:rPr lang="en-GB" sz="2500" b="0" dirty="0">
                <a:effectLst/>
                <a:latin typeface="Century Gothic" panose="020B0502020202020204" pitchFamily="34" charset="0"/>
              </a:rPr>
              <a:t> </a:t>
            </a:r>
            <a:endParaRPr lang="en-GB" sz="2500" b="0" kern="1200" dirty="0">
              <a:solidFill>
                <a:schemeClr val="tx1"/>
              </a:solidFill>
              <a:effectLst/>
              <a:latin typeface="Century Gothic" panose="020B0502020202020204" pitchFamily="34" charset="0"/>
              <a:ea typeface="+mn-ea"/>
              <a:cs typeface="+mn-cs"/>
            </a:endParaRPr>
          </a:p>
        </p:txBody>
      </p:sp>
      <p:pic>
        <p:nvPicPr>
          <p:cNvPr id="7" name="Picture 6" descr="A picture containing person, fish&#10;&#10;Description automatically generated">
            <a:extLst>
              <a:ext uri="{FF2B5EF4-FFF2-40B4-BE49-F238E27FC236}">
                <a16:creationId xmlns:a16="http://schemas.microsoft.com/office/drawing/2014/main" id="{100E510F-8DE5-E28D-F457-F83E1AAF2DC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7660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6261-F413-0608-1EE3-52DF349918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C534FF-1946-11EC-96EA-67C61F1C33D6}"/>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4" name="Footer Placeholder 3">
            <a:extLst>
              <a:ext uri="{FF2B5EF4-FFF2-40B4-BE49-F238E27FC236}">
                <a16:creationId xmlns:a16="http://schemas.microsoft.com/office/drawing/2014/main" id="{9499C244-D0F5-1545-8A26-A6DD035CCC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65B98A-6456-001B-B110-EC25AD62D00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4401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212C8-B80E-D2BA-9F3C-E1CA33379BAD}"/>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3" name="Footer Placeholder 2">
            <a:extLst>
              <a:ext uri="{FF2B5EF4-FFF2-40B4-BE49-F238E27FC236}">
                <a16:creationId xmlns:a16="http://schemas.microsoft.com/office/drawing/2014/main" id="{AB838314-74B2-1994-9183-E03D37DB3A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3ED598-6D55-ED38-072A-BC2651599D95}"/>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688206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1F3B-A580-3B1C-00EE-EB9A595FA4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1D5B00-363F-5ED0-E19E-FC107C0B8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EA3647-9D1D-BC02-6401-46BEEFB3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CBABE5-5DF9-BB12-E082-ECA096BB76F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8D8E187C-3CAD-0F51-1F76-C845BA8BF8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2F007-B9ED-F269-0FA4-D26542AE2E0A}"/>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1755697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B0EC-BB16-48A3-81C9-D13CEF985F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E9129F6-C21A-0792-2D94-CE61A91C0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7D4628-29D4-94F4-E339-08C4A3525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770481-BF71-D2C6-2BD5-DA62FAF9866C}"/>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CC40BDD5-CF38-7070-B08C-36B3A51EA4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3D67A5-2831-DFC4-767C-C80A0C9F6EF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398195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7377-3D12-84B5-1C55-488159D89B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83297-7695-A8CB-A057-7C44A527C1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4D4AA-B91D-BE95-95A6-AD0A8A5611E9}"/>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89E1C3ED-418E-510F-77BF-A51CBA2E1C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3280D9-1E1A-9CEB-6CF1-D3186238C00F}"/>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843867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475C9-C7D9-2160-73A0-10C223E1CB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1C1FC-C8C5-7658-4800-7F2FCF467B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DD3B4A-64E8-4F46-6F2D-E41536482997}"/>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294E4C2C-B5A1-98C4-4FB5-4BB3D14ADD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D24141-B186-1019-FB4D-4291EBB9729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0677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131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6855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1280x853 MOWI FEED - Salmon Feed" descr="1280x853 MOWI FEED - Salmon Feed">
            <a:hlinkClick r:id="" action="ppaction://media"/>
            <a:extLst>
              <a:ext uri="{FF2B5EF4-FFF2-40B4-BE49-F238E27FC236}">
                <a16:creationId xmlns:a16="http://schemas.microsoft.com/office/drawing/2014/main" id="{A15635BB-4788-E207-DEC6-AE6A393E7CE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4763" y="-1254306"/>
            <a:ext cx="12187237" cy="811230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756681"/>
            <a:ext cx="1638674" cy="1564023"/>
          </a:xfrm>
          <a:prstGeom prst="rect">
            <a:avLst/>
          </a:prstGeom>
        </p:spPr>
      </p:pic>
    </p:spTree>
    <p:extLst>
      <p:ext uri="{BB962C8B-B14F-4D97-AF65-F5344CB8AC3E}">
        <p14:creationId xmlns:p14="http://schemas.microsoft.com/office/powerpoint/2010/main" val="14961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697A4-7F48-D000-7ADC-135410FE4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9610E3-FDE8-99EC-11FC-F19319333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C49697-A06C-BD95-C0AA-25D5A8B35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C6E580C7-0EA2-10FF-EE37-297BE7A5B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F3D5F1-063A-33B2-FA49-C785392B1F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F94A9-6BBF-684E-878E-0B8A62329BEC}" type="slidenum">
              <a:rPr lang="en-US" smtClean="0"/>
              <a:t>‹#›</a:t>
            </a:fld>
            <a:endParaRPr lang="en-US" dirty="0"/>
          </a:p>
        </p:txBody>
      </p:sp>
    </p:spTree>
    <p:extLst>
      <p:ext uri="{BB962C8B-B14F-4D97-AF65-F5344CB8AC3E}">
        <p14:creationId xmlns:p14="http://schemas.microsoft.com/office/powerpoint/2010/main" val="117989912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1" r:id="rId4"/>
    <p:sldLayoutId id="2147483652" r:id="rId5"/>
    <p:sldLayoutId id="2147483660" r:id="rId6"/>
    <p:sldLayoutId id="2147483661" r:id="rId7"/>
    <p:sldLayoutId id="2147483662"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80" r:id="rId18"/>
    <p:sldLayoutId id="2147483676" r:id="rId19"/>
    <p:sldLayoutId id="2147483677" r:id="rId20"/>
    <p:sldLayoutId id="2147483678" r:id="rId21"/>
    <p:sldLayoutId id="2147483679" r:id="rId22"/>
    <p:sldLayoutId id="2147483681" r:id="rId23"/>
    <p:sldLayoutId id="2147483689" r:id="rId24"/>
    <p:sldLayoutId id="2147483690" r:id="rId25"/>
    <p:sldLayoutId id="2147483684" r:id="rId26"/>
    <p:sldLayoutId id="2147483685" r:id="rId27"/>
    <p:sldLayoutId id="2147483686" r:id="rId28"/>
    <p:sldLayoutId id="2147483687" r:id="rId29"/>
    <p:sldLayoutId id="2147483688" r:id="rId30"/>
    <p:sldLayoutId id="2147483682" r:id="rId31"/>
    <p:sldLayoutId id="2147483683" r:id="rId32"/>
    <p:sldLayoutId id="2147483691" r:id="rId33"/>
    <p:sldLayoutId id="2147483692" r:id="rId34"/>
    <p:sldLayoutId id="2147483693" r:id="rId35"/>
    <p:sldLayoutId id="2147483694" r:id="rId36"/>
    <p:sldLayoutId id="2147483695" r:id="rId37"/>
    <p:sldLayoutId id="2147483696" r:id="rId38"/>
    <p:sldLayoutId id="2147483702" r:id="rId39"/>
    <p:sldLayoutId id="2147483698" r:id="rId40"/>
    <p:sldLayoutId id="2147483699" r:id="rId41"/>
    <p:sldLayoutId id="2147483700" r:id="rId42"/>
    <p:sldLayoutId id="2147483701"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650" r:id="rId58"/>
    <p:sldLayoutId id="2147483653" r:id="rId59"/>
    <p:sldLayoutId id="2147483654" r:id="rId60"/>
    <p:sldLayoutId id="2147483655" r:id="rId61"/>
    <p:sldLayoutId id="2147483656" r:id="rId62"/>
    <p:sldLayoutId id="2147483657" r:id="rId63"/>
    <p:sldLayoutId id="2147483658" r:id="rId64"/>
    <p:sldLayoutId id="2147483659"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50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99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67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128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94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91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54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01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TotalTime>
  <Words>0</Words>
  <Application>Microsoft Macintosh PowerPoint</Application>
  <PresentationFormat>Widescreen</PresentationFormat>
  <Paragraphs>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 Gothic</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Munro</dc:creator>
  <cp:lastModifiedBy>Alice Mitchell</cp:lastModifiedBy>
  <cp:revision>77</cp:revision>
  <dcterms:created xsi:type="dcterms:W3CDTF">2022-04-26T09:07:24Z</dcterms:created>
  <dcterms:modified xsi:type="dcterms:W3CDTF">2022-05-30T15:54:11Z</dcterms:modified>
</cp:coreProperties>
</file>